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9" r:id="rId4"/>
    <p:sldId id="260" r:id="rId5"/>
    <p:sldId id="256" r:id="rId6"/>
    <p:sldId id="275" r:id="rId7"/>
    <p:sldId id="265" r:id="rId8"/>
    <p:sldId id="266" r:id="rId9"/>
    <p:sldId id="261" r:id="rId10"/>
    <p:sldId id="262" r:id="rId11"/>
    <p:sldId id="268" r:id="rId12"/>
    <p:sldId id="269" r:id="rId13"/>
    <p:sldId id="267" r:id="rId14"/>
    <p:sldId id="273"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 userDrawn="1">
          <p15:clr>
            <a:srgbClr val="A4A3A4"/>
          </p15:clr>
        </p15:guide>
        <p15:guide id="2" orient="horz" pos="4020" userDrawn="1">
          <p15:clr>
            <a:srgbClr val="A4A3A4"/>
          </p15:clr>
        </p15:guide>
        <p15:guide id="3" pos="189" userDrawn="1">
          <p15:clr>
            <a:srgbClr val="A4A3A4"/>
          </p15:clr>
        </p15:guide>
        <p15:guide id="4" pos="3840" userDrawn="1">
          <p15:clr>
            <a:srgbClr val="A4A3A4"/>
          </p15:clr>
        </p15:guide>
        <p15:guide id="5" pos="7469" userDrawn="1">
          <p15:clr>
            <a:srgbClr val="A4A3A4"/>
          </p15:clr>
        </p15:guide>
        <p15:guide id="6" orient="horz" pos="2160" userDrawn="1">
          <p15:clr>
            <a:srgbClr val="A4A3A4"/>
          </p15:clr>
        </p15:guide>
        <p15:guide id="7" orient="horz" pos="7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48"/>
      </p:cViewPr>
      <p:guideLst>
        <p:guide orient="horz" pos="323"/>
        <p:guide orient="horz" pos="4020"/>
        <p:guide pos="189"/>
        <p:guide pos="3840"/>
        <p:guide pos="7469"/>
        <p:guide orient="horz" pos="2160"/>
        <p:guide orient="horz" pos="7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Grants</c:v>
                </c:pt>
              </c:strCache>
            </c:strRef>
          </c:tx>
          <c:spPr>
            <a:ln w="28575" cap="rnd">
              <a:solidFill>
                <a:schemeClr val="accent1">
                  <a:shade val="76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Sheet1!$B$2:$B$11</c:f>
              <c:numCache>
                <c:formatCode>General</c:formatCode>
                <c:ptCount val="10"/>
                <c:pt idx="0">
                  <c:v>5094</c:v>
                </c:pt>
                <c:pt idx="1">
                  <c:v>5325</c:v>
                </c:pt>
                <c:pt idx="2">
                  <c:v>7889</c:v>
                </c:pt>
                <c:pt idx="3">
                  <c:v>11839</c:v>
                </c:pt>
                <c:pt idx="4">
                  <c:v>14882</c:v>
                </c:pt>
                <c:pt idx="5">
                  <c:v>19012</c:v>
                </c:pt>
                <c:pt idx="6">
                  <c:v>15129</c:v>
                </c:pt>
                <c:pt idx="7">
                  <c:v>16881</c:v>
                </c:pt>
                <c:pt idx="8" formatCode="0">
                  <c:v>20832.842100000002</c:v>
                </c:pt>
                <c:pt idx="9" formatCode="0">
                  <c:v>25985.209800000001</c:v>
                </c:pt>
              </c:numCache>
            </c:numRef>
          </c:val>
          <c:smooth val="0"/>
          <c:extLst>
            <c:ext xmlns:c16="http://schemas.microsoft.com/office/drawing/2014/chart" uri="{C3380CC4-5D6E-409C-BE32-E72D297353CC}">
              <c16:uniqueId val="{00000000-ED5F-493F-979B-719D72BB732D}"/>
            </c:ext>
          </c:extLst>
        </c:ser>
        <c:ser>
          <c:idx val="1"/>
          <c:order val="1"/>
          <c:tx>
            <c:strRef>
              <c:f>Sheet1!$C$1</c:f>
              <c:strCache>
                <c:ptCount val="1"/>
                <c:pt idx="0">
                  <c:v>Filings</c:v>
                </c:pt>
              </c:strCache>
            </c:strRef>
          </c:tx>
          <c:spPr>
            <a:ln w="28575" cap="rnd">
              <a:solidFill>
                <a:schemeClr val="accent1">
                  <a:tint val="77000"/>
                </a:schemeClr>
              </a:solidFill>
              <a:round/>
            </a:ln>
            <a:effectLst/>
          </c:spPr>
          <c:marker>
            <c:symbol val="none"/>
          </c:marker>
          <c:dLbls>
            <c:dLbl>
              <c:idx val="3"/>
              <c:layout>
                <c:manualLayout>
                  <c:x val="-6.7938102135175565E-2"/>
                  <c:y val="-5.73827787827952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D5F-493F-979B-719D72BB732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Sheet1!$C$2:$C$11</c:f>
              <c:numCache>
                <c:formatCode>General</c:formatCode>
                <c:ptCount val="10"/>
                <c:pt idx="0">
                  <c:v>7888</c:v>
                </c:pt>
                <c:pt idx="1">
                  <c:v>9890</c:v>
                </c:pt>
                <c:pt idx="2">
                  <c:v>13000</c:v>
                </c:pt>
                <c:pt idx="3">
                  <c:v>18705</c:v>
                </c:pt>
                <c:pt idx="4">
                  <c:v>27324</c:v>
                </c:pt>
                <c:pt idx="5">
                  <c:v>34600</c:v>
                </c:pt>
                <c:pt idx="6">
                  <c:v>25682</c:v>
                </c:pt>
                <c:pt idx="7">
                  <c:v>21934</c:v>
                </c:pt>
                <c:pt idx="8" formatCode="0">
                  <c:v>26201.465509170001</c:v>
                </c:pt>
                <c:pt idx="9" formatCode="0">
                  <c:v>32302.214302380002</c:v>
                </c:pt>
              </c:numCache>
            </c:numRef>
          </c:val>
          <c:smooth val="0"/>
          <c:extLst>
            <c:ext xmlns:c16="http://schemas.microsoft.com/office/drawing/2014/chart" uri="{C3380CC4-5D6E-409C-BE32-E72D297353CC}">
              <c16:uniqueId val="{00000001-ED5F-493F-979B-719D72BB732D}"/>
            </c:ext>
          </c:extLst>
        </c:ser>
        <c:dLbls>
          <c:showLegendKey val="0"/>
          <c:showVal val="0"/>
          <c:showCatName val="0"/>
          <c:showSerName val="0"/>
          <c:showPercent val="0"/>
          <c:showBubbleSize val="0"/>
        </c:dLbls>
        <c:smooth val="0"/>
        <c:axId val="952089152"/>
        <c:axId val="879639696"/>
      </c:lineChart>
      <c:catAx>
        <c:axId val="952089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9639696"/>
        <c:crosses val="autoZero"/>
        <c:auto val="1"/>
        <c:lblAlgn val="ctr"/>
        <c:lblOffset val="100"/>
        <c:noMultiLvlLbl val="0"/>
      </c:catAx>
      <c:valAx>
        <c:axId val="879639696"/>
        <c:scaling>
          <c:orientation val="minMax"/>
          <c:max val="4000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2089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No. of Robotic patents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China</c:v>
                </c:pt>
                <c:pt idx="1">
                  <c:v>Japan</c:v>
                </c:pt>
                <c:pt idx="2">
                  <c:v>S.Korea</c:v>
                </c:pt>
                <c:pt idx="3">
                  <c:v>USA</c:v>
                </c:pt>
                <c:pt idx="4">
                  <c:v>Germany</c:v>
                </c:pt>
                <c:pt idx="5">
                  <c:v>Russia</c:v>
                </c:pt>
                <c:pt idx="6">
                  <c:v>France</c:v>
                </c:pt>
                <c:pt idx="7">
                  <c:v>Taiwan</c:v>
                </c:pt>
                <c:pt idx="8">
                  <c:v>Italy</c:v>
                </c:pt>
              </c:strCache>
            </c:strRef>
          </c:cat>
          <c:val>
            <c:numRef>
              <c:f>Sheet1!$B$2:$B$10</c:f>
              <c:numCache>
                <c:formatCode>#,##0</c:formatCode>
                <c:ptCount val="9"/>
                <c:pt idx="0">
                  <c:v>25154</c:v>
                </c:pt>
                <c:pt idx="1">
                  <c:v>15130</c:v>
                </c:pt>
                <c:pt idx="2">
                  <c:v>11144</c:v>
                </c:pt>
                <c:pt idx="3">
                  <c:v>9554</c:v>
                </c:pt>
                <c:pt idx="4">
                  <c:v>3439</c:v>
                </c:pt>
                <c:pt idx="5">
                  <c:v>1701</c:v>
                </c:pt>
                <c:pt idx="6">
                  <c:v>1129</c:v>
                </c:pt>
                <c:pt idx="7" formatCode="General">
                  <c:v>883</c:v>
                </c:pt>
                <c:pt idx="8" formatCode="General">
                  <c:v>385</c:v>
                </c:pt>
              </c:numCache>
            </c:numRef>
          </c:val>
          <c:extLst>
            <c:ext xmlns:c16="http://schemas.microsoft.com/office/drawing/2014/chart" uri="{C3380CC4-5D6E-409C-BE32-E72D297353CC}">
              <c16:uniqueId val="{00000001-331D-4FCF-8DC5-5C45AE8F0A13}"/>
            </c:ext>
          </c:extLst>
        </c:ser>
        <c:dLbls>
          <c:showLegendKey val="0"/>
          <c:showVal val="0"/>
          <c:showCatName val="0"/>
          <c:showSerName val="0"/>
          <c:showPercent val="0"/>
          <c:showBubbleSize val="0"/>
        </c:dLbls>
        <c:gapWidth val="219"/>
        <c:axId val="952089152"/>
        <c:axId val="879639696"/>
      </c:barChart>
      <c:catAx>
        <c:axId val="952089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9639696"/>
        <c:crosses val="autoZero"/>
        <c:auto val="1"/>
        <c:lblAlgn val="ctr"/>
        <c:lblOffset val="100"/>
        <c:noMultiLvlLbl val="0"/>
      </c:catAx>
      <c:valAx>
        <c:axId val="879639696"/>
        <c:scaling>
          <c:orientation val="minMax"/>
          <c:max val="40000"/>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2089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No. of Robotic patents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China</c:v>
                </c:pt>
                <c:pt idx="1">
                  <c:v>Japan</c:v>
                </c:pt>
                <c:pt idx="2">
                  <c:v>S.Korea</c:v>
                </c:pt>
                <c:pt idx="3">
                  <c:v>USA</c:v>
                </c:pt>
                <c:pt idx="4">
                  <c:v>Germany</c:v>
                </c:pt>
                <c:pt idx="5">
                  <c:v>Russia</c:v>
                </c:pt>
                <c:pt idx="6">
                  <c:v>France</c:v>
                </c:pt>
                <c:pt idx="7">
                  <c:v>Taiwan</c:v>
                </c:pt>
                <c:pt idx="8">
                  <c:v>Italy</c:v>
                </c:pt>
              </c:strCache>
            </c:strRef>
          </c:cat>
          <c:val>
            <c:numRef>
              <c:f>Sheet1!$B$2:$B$10</c:f>
              <c:numCache>
                <c:formatCode>#,##0</c:formatCode>
                <c:ptCount val="9"/>
                <c:pt idx="0">
                  <c:v>25154</c:v>
                </c:pt>
                <c:pt idx="1">
                  <c:v>15130</c:v>
                </c:pt>
                <c:pt idx="2">
                  <c:v>11144</c:v>
                </c:pt>
                <c:pt idx="3">
                  <c:v>9554</c:v>
                </c:pt>
                <c:pt idx="4">
                  <c:v>3439</c:v>
                </c:pt>
                <c:pt idx="5">
                  <c:v>1701</c:v>
                </c:pt>
                <c:pt idx="6">
                  <c:v>1129</c:v>
                </c:pt>
                <c:pt idx="7" formatCode="General">
                  <c:v>883</c:v>
                </c:pt>
                <c:pt idx="8" formatCode="General">
                  <c:v>385</c:v>
                </c:pt>
              </c:numCache>
            </c:numRef>
          </c:val>
          <c:extLst>
            <c:ext xmlns:c16="http://schemas.microsoft.com/office/drawing/2014/chart" uri="{C3380CC4-5D6E-409C-BE32-E72D297353CC}">
              <c16:uniqueId val="{00000000-70C4-4629-B803-368446E49820}"/>
            </c:ext>
          </c:extLst>
        </c:ser>
        <c:dLbls>
          <c:showLegendKey val="0"/>
          <c:showVal val="0"/>
          <c:showCatName val="0"/>
          <c:showSerName val="0"/>
          <c:showPercent val="0"/>
          <c:showBubbleSize val="0"/>
        </c:dLbls>
        <c:gapWidth val="219"/>
        <c:axId val="952089152"/>
        <c:axId val="879639696"/>
      </c:barChart>
      <c:catAx>
        <c:axId val="952089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79639696"/>
        <c:crosses val="autoZero"/>
        <c:auto val="1"/>
        <c:lblAlgn val="ctr"/>
        <c:lblOffset val="100"/>
        <c:noMultiLvlLbl val="0"/>
      </c:catAx>
      <c:valAx>
        <c:axId val="879639696"/>
        <c:scaling>
          <c:orientation val="minMax"/>
          <c:max val="30000"/>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952089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8053119928167566"/>
          <c:y val="5.806987784267257E-2"/>
          <c:w val="0.78046463813378619"/>
          <c:h val="0.47709866253012212"/>
        </c:manualLayout>
      </c:layout>
      <c:barChart>
        <c:barDir val="col"/>
        <c:grouping val="clustered"/>
        <c:varyColors val="0"/>
        <c:ser>
          <c:idx val="0"/>
          <c:order val="0"/>
          <c:tx>
            <c:strRef>
              <c:f>Sheet1!$B$1</c:f>
              <c:strCache>
                <c:ptCount val="1"/>
                <c:pt idx="0">
                  <c:v>No. of Robotic patents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China</c:v>
                </c:pt>
                <c:pt idx="1">
                  <c:v>Japan</c:v>
                </c:pt>
                <c:pt idx="2">
                  <c:v>S.Korea</c:v>
                </c:pt>
                <c:pt idx="3">
                  <c:v>USA</c:v>
                </c:pt>
                <c:pt idx="4">
                  <c:v>Germany</c:v>
                </c:pt>
                <c:pt idx="5">
                  <c:v>Russia</c:v>
                </c:pt>
                <c:pt idx="6">
                  <c:v>France</c:v>
                </c:pt>
                <c:pt idx="7">
                  <c:v>Taiwan</c:v>
                </c:pt>
                <c:pt idx="8">
                  <c:v>Italy</c:v>
                </c:pt>
              </c:strCache>
            </c:strRef>
          </c:cat>
          <c:val>
            <c:numRef>
              <c:f>Sheet1!$B$2:$B$10</c:f>
              <c:numCache>
                <c:formatCode>#,##0</c:formatCode>
                <c:ptCount val="9"/>
                <c:pt idx="0">
                  <c:v>10685.4192</c:v>
                </c:pt>
                <c:pt idx="1">
                  <c:v>5539.0929999999998</c:v>
                </c:pt>
                <c:pt idx="2">
                  <c:v>4346.16</c:v>
                </c:pt>
                <c:pt idx="3">
                  <c:v>3821.6000000000004</c:v>
                </c:pt>
                <c:pt idx="4">
                  <c:v>1100.48</c:v>
                </c:pt>
                <c:pt idx="5">
                  <c:v>612.36</c:v>
                </c:pt>
                <c:pt idx="6">
                  <c:v>338.7</c:v>
                </c:pt>
                <c:pt idx="7" formatCode="General">
                  <c:v>248</c:v>
                </c:pt>
                <c:pt idx="8" formatCode="General">
                  <c:v>96</c:v>
                </c:pt>
              </c:numCache>
            </c:numRef>
          </c:val>
          <c:extLst>
            <c:ext xmlns:c16="http://schemas.microsoft.com/office/drawing/2014/chart" uri="{C3380CC4-5D6E-409C-BE32-E72D297353CC}">
              <c16:uniqueId val="{00000000-7865-46A9-BC89-D3D7D73ADF0E}"/>
            </c:ext>
          </c:extLst>
        </c:ser>
        <c:dLbls>
          <c:showLegendKey val="0"/>
          <c:showVal val="0"/>
          <c:showCatName val="0"/>
          <c:showSerName val="0"/>
          <c:showPercent val="0"/>
          <c:showBubbleSize val="0"/>
        </c:dLbls>
        <c:gapWidth val="219"/>
        <c:axId val="952089152"/>
        <c:axId val="879639696"/>
      </c:barChart>
      <c:catAx>
        <c:axId val="952089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79639696"/>
        <c:crosses val="autoZero"/>
        <c:auto val="1"/>
        <c:lblAlgn val="ctr"/>
        <c:lblOffset val="100"/>
        <c:noMultiLvlLbl val="0"/>
      </c:catAx>
      <c:valAx>
        <c:axId val="879639696"/>
        <c:scaling>
          <c:orientation val="minMax"/>
          <c:max val="20000"/>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952089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982243089745225"/>
          <c:y val="0"/>
          <c:w val="0.43095849830945215"/>
          <c:h val="0.71845473179023145"/>
        </c:manualLayout>
      </c:layout>
      <c:pieChart>
        <c:varyColors val="1"/>
        <c:ser>
          <c:idx val="0"/>
          <c:order val="0"/>
          <c:tx>
            <c:strRef>
              <c:f>Sheet1!$B$1</c:f>
              <c:strCache>
                <c:ptCount val="1"/>
                <c:pt idx="0">
                  <c:v>Share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887-48BA-8453-540A0ED0029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7C3B-41FE-BFD5-419FD886B87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7C3B-41FE-BFD5-419FD886B87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887-48BA-8453-540A0ED00290}"/>
              </c:ext>
            </c:extLst>
          </c:dPt>
          <c:dLbls>
            <c:dLbl>
              <c:idx val="2"/>
              <c:layout>
                <c:manualLayout>
                  <c:x val="-1.0680653000200336E-2"/>
                  <c:y val="-0.15457757916391876"/>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C3B-41FE-BFD5-419FD886B878}"/>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Physical Component</c:v>
                </c:pt>
                <c:pt idx="1">
                  <c:v>Industrial Robotics Patents</c:v>
                </c:pt>
                <c:pt idx="2">
                  <c:v>Control Systems</c:v>
                </c:pt>
                <c:pt idx="3">
                  <c:v>Others</c:v>
                </c:pt>
              </c:strCache>
            </c:strRef>
          </c:cat>
          <c:val>
            <c:numRef>
              <c:f>Sheet1!$B$2:$B$5</c:f>
              <c:numCache>
                <c:formatCode>0.00%</c:formatCode>
                <c:ptCount val="4"/>
                <c:pt idx="0">
                  <c:v>0.21179999999999999</c:v>
                </c:pt>
                <c:pt idx="1">
                  <c:v>0.20349999999999999</c:v>
                </c:pt>
                <c:pt idx="2">
                  <c:v>0.17599999999999999</c:v>
                </c:pt>
                <c:pt idx="3">
                  <c:v>0.40870000000000006</c:v>
                </c:pt>
              </c:numCache>
            </c:numRef>
          </c:val>
          <c:extLst>
            <c:ext xmlns:c16="http://schemas.microsoft.com/office/drawing/2014/chart" uri="{C3380CC4-5D6E-409C-BE32-E72D297353CC}">
              <c16:uniqueId val="{00000000-7C3B-41FE-BFD5-419FD886B878}"/>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9.1417104359142382E-2"/>
          <c:y val="5.0917424926089291E-2"/>
          <c:w val="0.89651586827055918"/>
          <c:h val="0.72079049333175205"/>
        </c:manualLayout>
      </c:layout>
      <c:barChart>
        <c:barDir val="col"/>
        <c:grouping val="clustered"/>
        <c:varyColors val="0"/>
        <c:ser>
          <c:idx val="0"/>
          <c:order val="0"/>
          <c:tx>
            <c:strRef>
              <c:f>Sheet1!$B$1</c:f>
              <c:strCache>
                <c:ptCount val="1"/>
                <c:pt idx="0">
                  <c:v>Robots Installed</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2012</c:v>
                </c:pt>
                <c:pt idx="1">
                  <c:v>2013</c:v>
                </c:pt>
                <c:pt idx="2">
                  <c:v>2014</c:v>
                </c:pt>
                <c:pt idx="3">
                  <c:v>2015</c:v>
                </c:pt>
                <c:pt idx="4">
                  <c:v>2016</c:v>
                </c:pt>
                <c:pt idx="5">
                  <c:v>2017</c:v>
                </c:pt>
                <c:pt idx="6">
                  <c:v>2018</c:v>
                </c:pt>
                <c:pt idx="7">
                  <c:v>2019</c:v>
                </c:pt>
                <c:pt idx="8">
                  <c:v>2020</c:v>
                </c:pt>
                <c:pt idx="9">
                  <c:v>2021</c:v>
                </c:pt>
                <c:pt idx="10">
                  <c:v>2022E</c:v>
                </c:pt>
                <c:pt idx="11">
                  <c:v>2023F</c:v>
                </c:pt>
                <c:pt idx="12">
                  <c:v>2024F</c:v>
                </c:pt>
                <c:pt idx="13">
                  <c:v>2025F</c:v>
                </c:pt>
                <c:pt idx="14">
                  <c:v>2026F</c:v>
                </c:pt>
                <c:pt idx="15">
                  <c:v>2027F</c:v>
                </c:pt>
                <c:pt idx="16">
                  <c:v>2028F</c:v>
                </c:pt>
                <c:pt idx="17">
                  <c:v>2029F</c:v>
                </c:pt>
                <c:pt idx="18">
                  <c:v>2030F</c:v>
                </c:pt>
              </c:strCache>
            </c:strRef>
          </c:cat>
          <c:val>
            <c:numRef>
              <c:f>Sheet1!$B$2:$B$20</c:f>
              <c:numCache>
                <c:formatCode>0</c:formatCode>
                <c:ptCount val="19"/>
                <c:pt idx="0">
                  <c:v>159</c:v>
                </c:pt>
                <c:pt idx="1">
                  <c:v>178</c:v>
                </c:pt>
                <c:pt idx="2">
                  <c:v>221</c:v>
                </c:pt>
                <c:pt idx="3">
                  <c:v>254</c:v>
                </c:pt>
                <c:pt idx="4">
                  <c:v>304</c:v>
                </c:pt>
                <c:pt idx="5">
                  <c:v>400</c:v>
                </c:pt>
                <c:pt idx="6">
                  <c:v>423</c:v>
                </c:pt>
                <c:pt idx="7">
                  <c:v>391</c:v>
                </c:pt>
                <c:pt idx="8">
                  <c:v>394</c:v>
                </c:pt>
                <c:pt idx="9">
                  <c:v>517</c:v>
                </c:pt>
                <c:pt idx="10">
                  <c:v>579.50530000000003</c:v>
                </c:pt>
                <c:pt idx="11">
                  <c:v>658.19690527646048</c:v>
                </c:pt>
                <c:pt idx="12">
                  <c:v>720.33069313455837</c:v>
                </c:pt>
                <c:pt idx="13">
                  <c:v>812.24488957852805</c:v>
                </c:pt>
                <c:pt idx="14">
                  <c:v>870.88897060609781</c:v>
                </c:pt>
                <c:pt idx="15">
                  <c:v>960.85180126970772</c:v>
                </c:pt>
                <c:pt idx="16">
                  <c:v>1066.451679263469</c:v>
                </c:pt>
                <c:pt idx="17">
                  <c:v>1191.1483551830661</c:v>
                </c:pt>
                <c:pt idx="18">
                  <c:v>1339.3272105678395</c:v>
                </c:pt>
              </c:numCache>
            </c:numRef>
          </c:val>
          <c:extLst>
            <c:ext xmlns:c16="http://schemas.microsoft.com/office/drawing/2014/chart" uri="{C3380CC4-5D6E-409C-BE32-E72D297353CC}">
              <c16:uniqueId val="{00000000-ED5F-493F-979B-719D72BB732D}"/>
            </c:ext>
          </c:extLst>
        </c:ser>
        <c:dLbls>
          <c:showLegendKey val="0"/>
          <c:showVal val="0"/>
          <c:showCatName val="0"/>
          <c:showSerName val="0"/>
          <c:showPercent val="0"/>
          <c:showBubbleSize val="0"/>
        </c:dLbls>
        <c:gapWidth val="219"/>
        <c:axId val="952089152"/>
        <c:axId val="879639696"/>
      </c:barChart>
      <c:catAx>
        <c:axId val="952089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79639696"/>
        <c:crosses val="autoZero"/>
        <c:auto val="1"/>
        <c:lblAlgn val="ctr"/>
        <c:lblOffset val="100"/>
        <c:noMultiLvlLbl val="0"/>
      </c:catAx>
      <c:valAx>
        <c:axId val="879639696"/>
        <c:scaling>
          <c:orientation val="minMax"/>
          <c:max val="200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Industrial Robots Installed in ‘000 Units </a:t>
                </a:r>
              </a:p>
            </c:rich>
          </c:tx>
          <c:layout>
            <c:manualLayout>
              <c:xMode val="edge"/>
              <c:yMode val="edge"/>
              <c:x val="1.0848477352137816E-2"/>
              <c:y val="0.143650795719497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952089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bar"/>
        <c:grouping val="clustered"/>
        <c:varyColors val="0"/>
        <c:ser>
          <c:idx val="0"/>
          <c:order val="0"/>
          <c:tx>
            <c:strRef>
              <c:f>Sheet1!$B$1</c:f>
              <c:strCache>
                <c:ptCount val="1"/>
                <c:pt idx="0">
                  <c:v>2019</c:v>
                </c:pt>
              </c:strCache>
            </c:strRef>
          </c:tx>
          <c:spPr>
            <a:solidFill>
              <a:schemeClr val="accent5">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Electrical/Electronics</c:v>
                </c:pt>
                <c:pt idx="1">
                  <c:v>Automotive</c:v>
                </c:pt>
                <c:pt idx="2">
                  <c:v>Metal &amp; Machinery</c:v>
                </c:pt>
                <c:pt idx="3">
                  <c:v>Plastic &amp; Chemical Products</c:v>
                </c:pt>
                <c:pt idx="4">
                  <c:v>Food</c:v>
                </c:pt>
                <c:pt idx="5">
                  <c:v>Others</c:v>
                </c:pt>
              </c:strCache>
            </c:strRef>
          </c:cat>
          <c:val>
            <c:numRef>
              <c:f>Sheet1!$B$2:$B$7</c:f>
              <c:numCache>
                <c:formatCode>General</c:formatCode>
                <c:ptCount val="6"/>
                <c:pt idx="0">
                  <c:v>89</c:v>
                </c:pt>
                <c:pt idx="1">
                  <c:v>102</c:v>
                </c:pt>
                <c:pt idx="2">
                  <c:v>52</c:v>
                </c:pt>
                <c:pt idx="3">
                  <c:v>18</c:v>
                </c:pt>
                <c:pt idx="4">
                  <c:v>11</c:v>
                </c:pt>
                <c:pt idx="5">
                  <c:v>30</c:v>
                </c:pt>
              </c:numCache>
            </c:numRef>
          </c:val>
          <c:extLst>
            <c:ext xmlns:c16="http://schemas.microsoft.com/office/drawing/2014/chart" uri="{C3380CC4-5D6E-409C-BE32-E72D297353CC}">
              <c16:uniqueId val="{00000000-ED5F-493F-979B-719D72BB732D}"/>
            </c:ext>
          </c:extLst>
        </c:ser>
        <c:ser>
          <c:idx val="1"/>
          <c:order val="1"/>
          <c:tx>
            <c:strRef>
              <c:f>Sheet1!$C$1</c:f>
              <c:strCache>
                <c:ptCount val="1"/>
                <c:pt idx="0">
                  <c:v>2020</c:v>
                </c:pt>
              </c:strCache>
            </c:strRef>
          </c:tx>
          <c:spPr>
            <a:solidFill>
              <a:schemeClr val="accent5"/>
            </a:solidFill>
            <a:ln>
              <a:noFill/>
            </a:ln>
            <a:effectLst/>
          </c:spPr>
          <c:invertIfNegative val="0"/>
          <c:dLbls>
            <c:dLbl>
              <c:idx val="3"/>
              <c:layout>
                <c:manualLayout>
                  <c:x val="1.480419943295232E-2"/>
                  <c:y val="3.015555932934845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D5F-493F-979B-719D72BB732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Electrical/Electronics</c:v>
                </c:pt>
                <c:pt idx="1">
                  <c:v>Automotive</c:v>
                </c:pt>
                <c:pt idx="2">
                  <c:v>Metal &amp; Machinery</c:v>
                </c:pt>
                <c:pt idx="3">
                  <c:v>Plastic &amp; Chemical Products</c:v>
                </c:pt>
                <c:pt idx="4">
                  <c:v>Food</c:v>
                </c:pt>
                <c:pt idx="5">
                  <c:v>Others</c:v>
                </c:pt>
              </c:strCache>
            </c:strRef>
          </c:cat>
          <c:val>
            <c:numRef>
              <c:f>Sheet1!$C$2:$C$7</c:f>
              <c:numCache>
                <c:formatCode>General</c:formatCode>
                <c:ptCount val="6"/>
                <c:pt idx="0">
                  <c:v>110</c:v>
                </c:pt>
                <c:pt idx="1">
                  <c:v>84</c:v>
                </c:pt>
                <c:pt idx="2">
                  <c:v>44</c:v>
                </c:pt>
                <c:pt idx="3">
                  <c:v>19</c:v>
                </c:pt>
                <c:pt idx="4">
                  <c:v>12</c:v>
                </c:pt>
                <c:pt idx="5">
                  <c:v>37</c:v>
                </c:pt>
              </c:numCache>
            </c:numRef>
          </c:val>
          <c:extLst>
            <c:ext xmlns:c16="http://schemas.microsoft.com/office/drawing/2014/chart" uri="{C3380CC4-5D6E-409C-BE32-E72D297353CC}">
              <c16:uniqueId val="{00000001-ED5F-493F-979B-719D72BB732D}"/>
            </c:ext>
          </c:extLst>
        </c:ser>
        <c:ser>
          <c:idx val="2"/>
          <c:order val="2"/>
          <c:tx>
            <c:strRef>
              <c:f>Sheet1!$D$1</c:f>
              <c:strCache>
                <c:ptCount val="1"/>
                <c:pt idx="0">
                  <c:v>2021</c:v>
                </c:pt>
              </c:strCache>
            </c:strRef>
          </c:tx>
          <c:spPr>
            <a:solidFill>
              <a:schemeClr val="accent5">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Electrical/Electronics</c:v>
                </c:pt>
                <c:pt idx="1">
                  <c:v>Automotive</c:v>
                </c:pt>
                <c:pt idx="2">
                  <c:v>Metal &amp; Machinery</c:v>
                </c:pt>
                <c:pt idx="3">
                  <c:v>Plastic &amp; Chemical Products</c:v>
                </c:pt>
                <c:pt idx="4">
                  <c:v>Food</c:v>
                </c:pt>
                <c:pt idx="5">
                  <c:v>Others</c:v>
                </c:pt>
              </c:strCache>
            </c:strRef>
          </c:cat>
          <c:val>
            <c:numRef>
              <c:f>Sheet1!$D$2:$D$7</c:f>
              <c:numCache>
                <c:formatCode>General</c:formatCode>
                <c:ptCount val="6"/>
                <c:pt idx="0">
                  <c:v>137</c:v>
                </c:pt>
                <c:pt idx="1">
                  <c:v>119</c:v>
                </c:pt>
                <c:pt idx="2">
                  <c:v>64</c:v>
                </c:pt>
                <c:pt idx="3">
                  <c:v>24</c:v>
                </c:pt>
                <c:pt idx="4">
                  <c:v>15</c:v>
                </c:pt>
                <c:pt idx="5">
                  <c:v>52</c:v>
                </c:pt>
              </c:numCache>
            </c:numRef>
          </c:val>
          <c:extLst>
            <c:ext xmlns:c16="http://schemas.microsoft.com/office/drawing/2014/chart" uri="{C3380CC4-5D6E-409C-BE32-E72D297353CC}">
              <c16:uniqueId val="{00000000-6020-45FA-95B8-C9195ECD13EB}"/>
            </c:ext>
          </c:extLst>
        </c:ser>
        <c:dLbls>
          <c:showLegendKey val="0"/>
          <c:showVal val="0"/>
          <c:showCatName val="0"/>
          <c:showSerName val="0"/>
          <c:showPercent val="0"/>
          <c:showBubbleSize val="0"/>
        </c:dLbls>
        <c:gapWidth val="109"/>
        <c:axId val="952089152"/>
        <c:axId val="879639696"/>
      </c:barChart>
      <c:catAx>
        <c:axId val="95208915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Industry</a:t>
                </a:r>
              </a:p>
            </c:rich>
          </c:tx>
          <c:layout>
            <c:manualLayout>
              <c:xMode val="edge"/>
              <c:yMode val="edge"/>
              <c:x val="4.9665721019171881E-3"/>
              <c:y val="0.390948104669198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9639696"/>
        <c:crosses val="autoZero"/>
        <c:auto val="1"/>
        <c:lblAlgn val="ctr"/>
        <c:lblOffset val="100"/>
        <c:noMultiLvlLbl val="0"/>
      </c:catAx>
      <c:valAx>
        <c:axId val="879639696"/>
        <c:scaling>
          <c:orientation val="minMax"/>
          <c:max val="200"/>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Thousand</a:t>
                </a:r>
                <a:r>
                  <a:rPr lang="en-IN" baseline="0" dirty="0"/>
                  <a:t> Units</a:t>
                </a:r>
                <a:endParaRPr lang="en-IN"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2089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C2A1B-5FAA-BF0B-8877-15F119B64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069E9A8-0CFA-C19D-DC8B-01430CEA69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7678453-024E-3D45-211D-658E76206C17}"/>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5" name="Footer Placeholder 4">
            <a:extLst>
              <a:ext uri="{FF2B5EF4-FFF2-40B4-BE49-F238E27FC236}">
                <a16:creationId xmlns:a16="http://schemas.microsoft.com/office/drawing/2014/main" id="{F0D68BB9-496D-663A-66DF-0A671187D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00DB40-C2B5-3DBB-CEAD-784907B7D7A3}"/>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181154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BD95-1DC5-FEEA-48AC-E43A736A74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DDBCB3-DE94-E4AA-6C43-DDF0F8FB27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04F154-BD14-EC65-571F-872601577867}"/>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5" name="Footer Placeholder 4">
            <a:extLst>
              <a:ext uri="{FF2B5EF4-FFF2-40B4-BE49-F238E27FC236}">
                <a16:creationId xmlns:a16="http://schemas.microsoft.com/office/drawing/2014/main" id="{38E201DF-51ED-673F-952F-DED1644109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D9A9F4-AF28-82AD-2505-67F790579B04}"/>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210575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18309-3BB6-1416-223C-7CCD94042E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8AD83D-E29D-8A50-6984-DE4954785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7846D7-ABA4-0890-7BD7-15BA20BB1D8D}"/>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5" name="Footer Placeholder 4">
            <a:extLst>
              <a:ext uri="{FF2B5EF4-FFF2-40B4-BE49-F238E27FC236}">
                <a16:creationId xmlns:a16="http://schemas.microsoft.com/office/drawing/2014/main" id="{AAA1841D-0258-FE0E-679F-7859F07623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914FC4-2366-5E84-A35A-B629E238B364}"/>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259957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42C3-1CDD-336C-3480-97BF400C59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G"/>
          </a:p>
        </p:txBody>
      </p:sp>
      <p:sp>
        <p:nvSpPr>
          <p:cNvPr id="3" name="Subtitle 2">
            <a:extLst>
              <a:ext uri="{FF2B5EF4-FFF2-40B4-BE49-F238E27FC236}">
                <a16:creationId xmlns:a16="http://schemas.microsoft.com/office/drawing/2014/main" id="{36B77315-DCB2-6110-D95E-B1822FC860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G"/>
          </a:p>
        </p:txBody>
      </p:sp>
      <p:sp>
        <p:nvSpPr>
          <p:cNvPr id="4" name="Date Placeholder 3">
            <a:extLst>
              <a:ext uri="{FF2B5EF4-FFF2-40B4-BE49-F238E27FC236}">
                <a16:creationId xmlns:a16="http://schemas.microsoft.com/office/drawing/2014/main" id="{6CDD0462-412C-C5EC-4E86-B66919AF4E61}"/>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5" name="Footer Placeholder 4">
            <a:extLst>
              <a:ext uri="{FF2B5EF4-FFF2-40B4-BE49-F238E27FC236}">
                <a16:creationId xmlns:a16="http://schemas.microsoft.com/office/drawing/2014/main" id="{F37961D6-BA15-6F1A-6B85-703E8BABE48C}"/>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00C8CCF5-1490-84FD-76D0-3674F69532EF}"/>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656677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7717B-F773-7CCE-239D-FF3586019186}"/>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05A3CE0F-E9D8-9BD0-601B-F407072F7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176A341E-B2A1-5FB9-E7D6-4EFA62426F6B}"/>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5" name="Footer Placeholder 4">
            <a:extLst>
              <a:ext uri="{FF2B5EF4-FFF2-40B4-BE49-F238E27FC236}">
                <a16:creationId xmlns:a16="http://schemas.microsoft.com/office/drawing/2014/main" id="{005E8063-2704-76BC-C4AE-AB8DE88782E6}"/>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A4FA25FE-A682-26E8-7022-6B634A159A54}"/>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566646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E9DC-75F1-84D7-D1DE-D56AA8A31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G"/>
          </a:p>
        </p:txBody>
      </p:sp>
      <p:sp>
        <p:nvSpPr>
          <p:cNvPr id="3" name="Text Placeholder 2">
            <a:extLst>
              <a:ext uri="{FF2B5EF4-FFF2-40B4-BE49-F238E27FC236}">
                <a16:creationId xmlns:a16="http://schemas.microsoft.com/office/drawing/2014/main" id="{2839A332-395A-E5C3-7EAC-BE1AEDC32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FC11A5-E1AC-A0CA-1290-F0E11112AC01}"/>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5" name="Footer Placeholder 4">
            <a:extLst>
              <a:ext uri="{FF2B5EF4-FFF2-40B4-BE49-F238E27FC236}">
                <a16:creationId xmlns:a16="http://schemas.microsoft.com/office/drawing/2014/main" id="{DA39C0BD-DD1C-C746-D2E3-6F4664E115AD}"/>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23013705-AB34-0A25-C0F1-5AFA16D8B975}"/>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904073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AA36-F355-2015-920F-5E571CFF26EA}"/>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30CC374D-B15F-B26C-2FBB-1FBD3290CD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Content Placeholder 3">
            <a:extLst>
              <a:ext uri="{FF2B5EF4-FFF2-40B4-BE49-F238E27FC236}">
                <a16:creationId xmlns:a16="http://schemas.microsoft.com/office/drawing/2014/main" id="{CBC24A5C-5566-40BD-A8A2-DD704098CE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Date Placeholder 4">
            <a:extLst>
              <a:ext uri="{FF2B5EF4-FFF2-40B4-BE49-F238E27FC236}">
                <a16:creationId xmlns:a16="http://schemas.microsoft.com/office/drawing/2014/main" id="{25901E52-13D8-8108-6D9E-581E757149C6}"/>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6" name="Footer Placeholder 5">
            <a:extLst>
              <a:ext uri="{FF2B5EF4-FFF2-40B4-BE49-F238E27FC236}">
                <a16:creationId xmlns:a16="http://schemas.microsoft.com/office/drawing/2014/main" id="{F427F7A7-E669-BF27-9967-C6BF5D06AE76}"/>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883DBB94-15E6-1D94-A42C-BB111EA8583E}"/>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443369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FFF4-CBA3-5A18-14A4-B4FA72D976CE}"/>
              </a:ext>
            </a:extLst>
          </p:cNvPr>
          <p:cNvSpPr>
            <a:spLocks noGrp="1"/>
          </p:cNvSpPr>
          <p:nvPr>
            <p:ph type="title"/>
          </p:nvPr>
        </p:nvSpPr>
        <p:spPr>
          <a:xfrm>
            <a:off x="839788" y="365125"/>
            <a:ext cx="10515600" cy="1325563"/>
          </a:xfrm>
        </p:spPr>
        <p:txBody>
          <a:bodyPr/>
          <a:lstStyle/>
          <a:p>
            <a:r>
              <a:rPr lang="en-US"/>
              <a:t>Click to edit Master title style</a:t>
            </a:r>
            <a:endParaRPr lang="en-AG"/>
          </a:p>
        </p:txBody>
      </p:sp>
      <p:sp>
        <p:nvSpPr>
          <p:cNvPr id="3" name="Text Placeholder 2">
            <a:extLst>
              <a:ext uri="{FF2B5EF4-FFF2-40B4-BE49-F238E27FC236}">
                <a16:creationId xmlns:a16="http://schemas.microsoft.com/office/drawing/2014/main" id="{BCEEE272-C5D2-B1FB-51BE-554D4A3EAB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F11BCA-8FFC-F3C9-B8C8-A932FABE7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Text Placeholder 4">
            <a:extLst>
              <a:ext uri="{FF2B5EF4-FFF2-40B4-BE49-F238E27FC236}">
                <a16:creationId xmlns:a16="http://schemas.microsoft.com/office/drawing/2014/main" id="{FC23C60F-355A-1382-F59A-34FF8C2242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8CFBDD-9D03-D1FC-E90F-E3C19EA4B8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7" name="Date Placeholder 6">
            <a:extLst>
              <a:ext uri="{FF2B5EF4-FFF2-40B4-BE49-F238E27FC236}">
                <a16:creationId xmlns:a16="http://schemas.microsoft.com/office/drawing/2014/main" id="{A7AE89D4-568F-91B5-8498-3372B4BC0299}"/>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8" name="Footer Placeholder 7">
            <a:extLst>
              <a:ext uri="{FF2B5EF4-FFF2-40B4-BE49-F238E27FC236}">
                <a16:creationId xmlns:a16="http://schemas.microsoft.com/office/drawing/2014/main" id="{2CBC15F1-3829-8432-BC43-0B5B2F774B2B}"/>
              </a:ext>
            </a:extLst>
          </p:cNvPr>
          <p:cNvSpPr>
            <a:spLocks noGrp="1"/>
          </p:cNvSpPr>
          <p:nvPr>
            <p:ph type="ftr" sz="quarter" idx="11"/>
          </p:nvPr>
        </p:nvSpPr>
        <p:spPr/>
        <p:txBody>
          <a:bodyPr/>
          <a:lstStyle/>
          <a:p>
            <a:endParaRPr lang="en-AG"/>
          </a:p>
        </p:txBody>
      </p:sp>
      <p:sp>
        <p:nvSpPr>
          <p:cNvPr id="9" name="Slide Number Placeholder 8">
            <a:extLst>
              <a:ext uri="{FF2B5EF4-FFF2-40B4-BE49-F238E27FC236}">
                <a16:creationId xmlns:a16="http://schemas.microsoft.com/office/drawing/2014/main" id="{50C78BDF-D58C-DC9A-405B-CC3A3A139EEA}"/>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682435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FE77-8C5A-DEB8-1E58-5455224BAB83}"/>
              </a:ext>
            </a:extLst>
          </p:cNvPr>
          <p:cNvSpPr>
            <a:spLocks noGrp="1"/>
          </p:cNvSpPr>
          <p:nvPr>
            <p:ph type="title"/>
          </p:nvPr>
        </p:nvSpPr>
        <p:spPr/>
        <p:txBody>
          <a:bodyPr/>
          <a:lstStyle/>
          <a:p>
            <a:r>
              <a:rPr lang="en-US"/>
              <a:t>Click to edit Master title style</a:t>
            </a:r>
            <a:endParaRPr lang="en-AG"/>
          </a:p>
        </p:txBody>
      </p:sp>
      <p:sp>
        <p:nvSpPr>
          <p:cNvPr id="3" name="Date Placeholder 2">
            <a:extLst>
              <a:ext uri="{FF2B5EF4-FFF2-40B4-BE49-F238E27FC236}">
                <a16:creationId xmlns:a16="http://schemas.microsoft.com/office/drawing/2014/main" id="{4E9D67D3-3D01-20D4-1139-640C54CDFE61}"/>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4" name="Footer Placeholder 3">
            <a:extLst>
              <a:ext uri="{FF2B5EF4-FFF2-40B4-BE49-F238E27FC236}">
                <a16:creationId xmlns:a16="http://schemas.microsoft.com/office/drawing/2014/main" id="{E8807065-94F9-0AD1-0287-625EFE8D4DEA}"/>
              </a:ext>
            </a:extLst>
          </p:cNvPr>
          <p:cNvSpPr>
            <a:spLocks noGrp="1"/>
          </p:cNvSpPr>
          <p:nvPr>
            <p:ph type="ftr" sz="quarter" idx="11"/>
          </p:nvPr>
        </p:nvSpPr>
        <p:spPr/>
        <p:txBody>
          <a:bodyPr/>
          <a:lstStyle/>
          <a:p>
            <a:endParaRPr lang="en-AG"/>
          </a:p>
        </p:txBody>
      </p:sp>
      <p:sp>
        <p:nvSpPr>
          <p:cNvPr id="5" name="Slide Number Placeholder 4">
            <a:extLst>
              <a:ext uri="{FF2B5EF4-FFF2-40B4-BE49-F238E27FC236}">
                <a16:creationId xmlns:a16="http://schemas.microsoft.com/office/drawing/2014/main" id="{08BC84FF-5878-E70D-B453-7B236207B940}"/>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2624524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B199D6-672B-FFE7-8495-1DF94B10F742}"/>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3" name="Footer Placeholder 2">
            <a:extLst>
              <a:ext uri="{FF2B5EF4-FFF2-40B4-BE49-F238E27FC236}">
                <a16:creationId xmlns:a16="http://schemas.microsoft.com/office/drawing/2014/main" id="{8E027A86-5019-C403-4FB0-63D38ADFFD9B}"/>
              </a:ext>
            </a:extLst>
          </p:cNvPr>
          <p:cNvSpPr>
            <a:spLocks noGrp="1"/>
          </p:cNvSpPr>
          <p:nvPr>
            <p:ph type="ftr" sz="quarter" idx="11"/>
          </p:nvPr>
        </p:nvSpPr>
        <p:spPr/>
        <p:txBody>
          <a:bodyPr/>
          <a:lstStyle/>
          <a:p>
            <a:endParaRPr lang="en-AG"/>
          </a:p>
        </p:txBody>
      </p:sp>
      <p:sp>
        <p:nvSpPr>
          <p:cNvPr id="4" name="Slide Number Placeholder 3">
            <a:extLst>
              <a:ext uri="{FF2B5EF4-FFF2-40B4-BE49-F238E27FC236}">
                <a16:creationId xmlns:a16="http://schemas.microsoft.com/office/drawing/2014/main" id="{B09929A4-5445-EC9C-F3D0-1D5760B70B5A}"/>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2824061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0B0E-F3E0-C773-0C95-B3EC8C9FA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Content Placeholder 2">
            <a:extLst>
              <a:ext uri="{FF2B5EF4-FFF2-40B4-BE49-F238E27FC236}">
                <a16:creationId xmlns:a16="http://schemas.microsoft.com/office/drawing/2014/main" id="{BE2DE55C-3AD3-E37E-FBFE-41BC5F993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Text Placeholder 3">
            <a:extLst>
              <a:ext uri="{FF2B5EF4-FFF2-40B4-BE49-F238E27FC236}">
                <a16:creationId xmlns:a16="http://schemas.microsoft.com/office/drawing/2014/main" id="{BD4290DB-53B2-F33A-F660-30E2C08E25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6AA144-6E91-2D96-1FBD-D265CAA77DEE}"/>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6" name="Footer Placeholder 5">
            <a:extLst>
              <a:ext uri="{FF2B5EF4-FFF2-40B4-BE49-F238E27FC236}">
                <a16:creationId xmlns:a16="http://schemas.microsoft.com/office/drawing/2014/main" id="{DC4E914C-5C3C-B0D6-B9A9-748DB317E6FD}"/>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F041979A-8AE9-1E51-6342-2F0C266BBD80}"/>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61128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D54F-E916-31EF-CF6B-8964419E2D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610474-41AC-0148-BB62-0CFD56EA15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B87D38-48E5-AF1C-9142-FA318A3ACCC9}"/>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5" name="Footer Placeholder 4">
            <a:extLst>
              <a:ext uri="{FF2B5EF4-FFF2-40B4-BE49-F238E27FC236}">
                <a16:creationId xmlns:a16="http://schemas.microsoft.com/office/drawing/2014/main" id="{0F326936-A596-FB03-92C0-E874B88B1F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6C9646-95E8-AD85-6AD6-DA9F48C2BAE3}"/>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6189790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C19E-7B70-CEB7-40E4-54C2A60EE4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Picture Placeholder 2">
            <a:extLst>
              <a:ext uri="{FF2B5EF4-FFF2-40B4-BE49-F238E27FC236}">
                <a16:creationId xmlns:a16="http://schemas.microsoft.com/office/drawing/2014/main" id="{9651CAF2-FC10-76F7-D15B-EBD5F1D1B5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G"/>
          </a:p>
        </p:txBody>
      </p:sp>
      <p:sp>
        <p:nvSpPr>
          <p:cNvPr id="4" name="Text Placeholder 3">
            <a:extLst>
              <a:ext uri="{FF2B5EF4-FFF2-40B4-BE49-F238E27FC236}">
                <a16:creationId xmlns:a16="http://schemas.microsoft.com/office/drawing/2014/main" id="{B2EEDAC5-3BBA-C7E4-718F-C16961653F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50FBC8-1524-EDE3-9402-4C24BADA84DE}"/>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6" name="Footer Placeholder 5">
            <a:extLst>
              <a:ext uri="{FF2B5EF4-FFF2-40B4-BE49-F238E27FC236}">
                <a16:creationId xmlns:a16="http://schemas.microsoft.com/office/drawing/2014/main" id="{80B8C0F1-A252-CA30-4750-1650B4EB8C1C}"/>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86C1A42D-1849-3030-0E5C-724380BE4034}"/>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724280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1693-533E-696B-8AB3-EC962B9970E4}"/>
              </a:ext>
            </a:extLst>
          </p:cNvPr>
          <p:cNvSpPr>
            <a:spLocks noGrp="1"/>
          </p:cNvSpPr>
          <p:nvPr>
            <p:ph type="title"/>
          </p:nvPr>
        </p:nvSpPr>
        <p:spPr/>
        <p:txBody>
          <a:bodyPr/>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B14D993A-6583-942F-4EBA-6366AB5883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3984BD63-2256-6711-5869-889F3B912140}"/>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5" name="Footer Placeholder 4">
            <a:extLst>
              <a:ext uri="{FF2B5EF4-FFF2-40B4-BE49-F238E27FC236}">
                <a16:creationId xmlns:a16="http://schemas.microsoft.com/office/drawing/2014/main" id="{EC605254-7D94-F8EF-CBE0-6C4F5A80930B}"/>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4B565AFF-C167-937A-7B2F-5982AAA8023E}"/>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1319793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14A3B2-D3FF-5838-C4BA-C84450F484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E1F77E64-A883-1CAC-85DC-3C29D09AD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2337AA98-CC3F-B9A1-77C6-BA6A930F28F8}"/>
              </a:ext>
            </a:extLst>
          </p:cNvPr>
          <p:cNvSpPr>
            <a:spLocks noGrp="1"/>
          </p:cNvSpPr>
          <p:nvPr>
            <p:ph type="dt" sz="half" idx="10"/>
          </p:nvPr>
        </p:nvSpPr>
        <p:spPr/>
        <p:txBody>
          <a:bodyPr/>
          <a:lstStyle/>
          <a:p>
            <a:fld id="{60DF621B-A0C7-4C50-ABBB-EBD917E03B34}" type="datetimeFigureOut">
              <a:rPr lang="en-AG" smtClean="0"/>
              <a:t>08/21/2023</a:t>
            </a:fld>
            <a:endParaRPr lang="en-AG"/>
          </a:p>
        </p:txBody>
      </p:sp>
      <p:sp>
        <p:nvSpPr>
          <p:cNvPr id="5" name="Footer Placeholder 4">
            <a:extLst>
              <a:ext uri="{FF2B5EF4-FFF2-40B4-BE49-F238E27FC236}">
                <a16:creationId xmlns:a16="http://schemas.microsoft.com/office/drawing/2014/main" id="{9AB807A7-2FCF-8F88-307F-4998132957CF}"/>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59F9005C-ED1A-DF9A-862F-C0F163C7F35E}"/>
              </a:ext>
            </a:extLst>
          </p:cNvPr>
          <p:cNvSpPr>
            <a:spLocks noGrp="1"/>
          </p:cNvSpPr>
          <p:nvPr>
            <p:ph type="sldNum" sz="quarter" idx="12"/>
          </p:nvPr>
        </p:nvSpPr>
        <p:spPr/>
        <p:txBody>
          <a:bodyPr/>
          <a:lstStyle/>
          <a:p>
            <a:fld id="{91A7C029-53FD-4531-86C0-BC54B6189D85}" type="slidenum">
              <a:rPr lang="en-AG" smtClean="0"/>
              <a:t>‹#›</a:t>
            </a:fld>
            <a:endParaRPr lang="en-AG"/>
          </a:p>
        </p:txBody>
      </p:sp>
    </p:spTree>
    <p:extLst>
      <p:ext uri="{BB962C8B-B14F-4D97-AF65-F5344CB8AC3E}">
        <p14:creationId xmlns:p14="http://schemas.microsoft.com/office/powerpoint/2010/main" val="3240025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E05-3048-6E36-93FC-07F5483A68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ABC06A-AF1C-27A8-E9B5-780BD3BF3A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3C5D91-C35B-3C1B-BE34-8D958746C88E}"/>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5" name="Footer Placeholder 4">
            <a:extLst>
              <a:ext uri="{FF2B5EF4-FFF2-40B4-BE49-F238E27FC236}">
                <a16:creationId xmlns:a16="http://schemas.microsoft.com/office/drawing/2014/main" id="{522770AC-CE51-159F-7981-44414E8554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D9BAA4-A72E-1747-4FC2-AB063C90A9A8}"/>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303064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D138-EEE7-0702-35C6-46FCCA246B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0936E0-3939-3E27-3156-65CA6E96BC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64AC14-3580-FCD4-8838-6697F3D4C9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2EB987-3DA5-5C11-EAF5-42C0FBE0E290}"/>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6" name="Footer Placeholder 5">
            <a:extLst>
              <a:ext uri="{FF2B5EF4-FFF2-40B4-BE49-F238E27FC236}">
                <a16:creationId xmlns:a16="http://schemas.microsoft.com/office/drawing/2014/main" id="{F0018D83-B733-77C3-C275-BB7EE78CA6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E023C2-7827-92AA-0EA1-42B078D4ABDE}"/>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393236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D4C5-B066-36A1-5C5D-4F56C65333F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928175-D071-9488-27D6-A30A05302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94BA2-036E-B916-4280-0ED44ABC63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64C82F-676B-002F-0146-A99ACDDEB7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9AD7B3-F2C5-CEA1-C0E0-0F544B1F5C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2A0804-A523-4799-5A82-4397E09E6934}"/>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8" name="Footer Placeholder 7">
            <a:extLst>
              <a:ext uri="{FF2B5EF4-FFF2-40B4-BE49-F238E27FC236}">
                <a16:creationId xmlns:a16="http://schemas.microsoft.com/office/drawing/2014/main" id="{5E2F5D7D-8782-45F2-5B8E-6331582FCA0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ECAC95-9320-D213-F460-D295009A7E9C}"/>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297944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6CD3-B5EF-A78D-F9FB-0A454E43C8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736C72-2D61-C844-CE65-0FCFC69915CE}"/>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4" name="Footer Placeholder 3">
            <a:extLst>
              <a:ext uri="{FF2B5EF4-FFF2-40B4-BE49-F238E27FC236}">
                <a16:creationId xmlns:a16="http://schemas.microsoft.com/office/drawing/2014/main" id="{5D44AF43-DECE-288F-3728-4EA58468DB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B15FCF-4D14-51A1-150E-40E9C512CF23}"/>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1944042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2EA009-694B-8F7C-C05D-F06247BA386D}"/>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3" name="Footer Placeholder 2">
            <a:extLst>
              <a:ext uri="{FF2B5EF4-FFF2-40B4-BE49-F238E27FC236}">
                <a16:creationId xmlns:a16="http://schemas.microsoft.com/office/drawing/2014/main" id="{37EA78CA-D6D3-DE0F-B45C-8AAAF07BF3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4326E8-5643-B045-D0D0-2C5A209647FF}"/>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1395000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ED47-6B42-E91D-AEFE-524B2F1A3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E49D80-DE7D-C5F0-7D56-90E2BC90A3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348060-1AA1-ECCB-4D26-1CC4C2DA3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D68EE-DA0E-9584-1CA8-AE9CBDF5A057}"/>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6" name="Footer Placeholder 5">
            <a:extLst>
              <a:ext uri="{FF2B5EF4-FFF2-40B4-BE49-F238E27FC236}">
                <a16:creationId xmlns:a16="http://schemas.microsoft.com/office/drawing/2014/main" id="{CA803B93-5C14-1907-DF80-9FDAA712FA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65419C-6C6C-ED86-D1AD-CA5057FE81D7}"/>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136925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303F-A62F-CA94-B20E-449FAE063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3916AA-211F-87A9-795E-05ACC2E46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3009E9-3BDC-1C48-826E-FE2945099D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49F9E-90C8-F9DA-BE04-6C3F970B589F}"/>
              </a:ext>
            </a:extLst>
          </p:cNvPr>
          <p:cNvSpPr>
            <a:spLocks noGrp="1"/>
          </p:cNvSpPr>
          <p:nvPr>
            <p:ph type="dt" sz="half" idx="10"/>
          </p:nvPr>
        </p:nvSpPr>
        <p:spPr/>
        <p:txBody>
          <a:bodyPr/>
          <a:lstStyle/>
          <a:p>
            <a:fld id="{89902EF7-BF4E-40EE-B532-DE667F01DE3D}" type="datetimeFigureOut">
              <a:rPr lang="en-IN" smtClean="0"/>
              <a:t>21-08-2023</a:t>
            </a:fld>
            <a:endParaRPr lang="en-IN"/>
          </a:p>
        </p:txBody>
      </p:sp>
      <p:sp>
        <p:nvSpPr>
          <p:cNvPr id="6" name="Footer Placeholder 5">
            <a:extLst>
              <a:ext uri="{FF2B5EF4-FFF2-40B4-BE49-F238E27FC236}">
                <a16:creationId xmlns:a16="http://schemas.microsoft.com/office/drawing/2014/main" id="{884797D4-DFEF-F3D2-9B59-EC0589024F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B84F42-7925-938E-9CA3-1F46FCA445DE}"/>
              </a:ext>
            </a:extLst>
          </p:cNvPr>
          <p:cNvSpPr>
            <a:spLocks noGrp="1"/>
          </p:cNvSpPr>
          <p:nvPr>
            <p:ph type="sldNum" sz="quarter" idx="12"/>
          </p:nvPr>
        </p:nvSpPr>
        <p:spPr/>
        <p:txBody>
          <a:bodyPr/>
          <a:lstStyle/>
          <a:p>
            <a:fld id="{FDF685D7-66EA-45A5-B893-2BBF3942E57E}" type="slidenum">
              <a:rPr lang="en-IN" smtClean="0"/>
              <a:t>‹#›</a:t>
            </a:fld>
            <a:endParaRPr lang="en-IN"/>
          </a:p>
        </p:txBody>
      </p:sp>
    </p:spTree>
    <p:extLst>
      <p:ext uri="{BB962C8B-B14F-4D97-AF65-F5344CB8AC3E}">
        <p14:creationId xmlns:p14="http://schemas.microsoft.com/office/powerpoint/2010/main" val="3046619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F92675-D3D6-E269-80FF-B1C844A021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60C0F4-342F-EFCE-AB86-EB1B81454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49370C-A67C-8A37-25C1-6F23EDDC6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02EF7-BF4E-40EE-B532-DE667F01DE3D}" type="datetimeFigureOut">
              <a:rPr lang="en-IN" smtClean="0"/>
              <a:t>21-08-2023</a:t>
            </a:fld>
            <a:endParaRPr lang="en-IN"/>
          </a:p>
        </p:txBody>
      </p:sp>
      <p:sp>
        <p:nvSpPr>
          <p:cNvPr id="5" name="Footer Placeholder 4">
            <a:extLst>
              <a:ext uri="{FF2B5EF4-FFF2-40B4-BE49-F238E27FC236}">
                <a16:creationId xmlns:a16="http://schemas.microsoft.com/office/drawing/2014/main" id="{2FB7C08C-9B99-2060-DF4E-DC78004F8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FEFA33-275F-5C7A-6DDD-92928C759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685D7-66EA-45A5-B893-2BBF3942E57E}" type="slidenum">
              <a:rPr lang="en-IN" smtClean="0"/>
              <a:t>‹#›</a:t>
            </a:fld>
            <a:endParaRPr lang="en-IN"/>
          </a:p>
        </p:txBody>
      </p:sp>
    </p:spTree>
    <p:extLst>
      <p:ext uri="{BB962C8B-B14F-4D97-AF65-F5344CB8AC3E}">
        <p14:creationId xmlns:p14="http://schemas.microsoft.com/office/powerpoint/2010/main" val="1751842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5FBD9-0250-788D-80A4-7F51F130A7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G"/>
          </a:p>
        </p:txBody>
      </p:sp>
      <p:sp>
        <p:nvSpPr>
          <p:cNvPr id="3" name="Text Placeholder 2">
            <a:extLst>
              <a:ext uri="{FF2B5EF4-FFF2-40B4-BE49-F238E27FC236}">
                <a16:creationId xmlns:a16="http://schemas.microsoft.com/office/drawing/2014/main" id="{6B6D1B4A-A580-1B14-B05E-BE09080C34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DBAC8716-8C9E-9AA1-0090-F837A721E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DF621B-A0C7-4C50-ABBB-EBD917E03B34}" type="datetimeFigureOut">
              <a:rPr lang="en-AG" smtClean="0"/>
              <a:t>08/21/2023</a:t>
            </a:fld>
            <a:endParaRPr lang="en-AG"/>
          </a:p>
        </p:txBody>
      </p:sp>
      <p:sp>
        <p:nvSpPr>
          <p:cNvPr id="5" name="Footer Placeholder 4">
            <a:extLst>
              <a:ext uri="{FF2B5EF4-FFF2-40B4-BE49-F238E27FC236}">
                <a16:creationId xmlns:a16="http://schemas.microsoft.com/office/drawing/2014/main" id="{2E87DF28-F318-C34A-4FE1-9483AE541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G"/>
          </a:p>
        </p:txBody>
      </p:sp>
      <p:sp>
        <p:nvSpPr>
          <p:cNvPr id="6" name="Slide Number Placeholder 5">
            <a:extLst>
              <a:ext uri="{FF2B5EF4-FFF2-40B4-BE49-F238E27FC236}">
                <a16:creationId xmlns:a16="http://schemas.microsoft.com/office/drawing/2014/main" id="{5BB8FE58-9CCE-8B26-CCE1-EFA4562BAC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A7C029-53FD-4531-86C0-BC54B6189D85}" type="slidenum">
              <a:rPr lang="en-AG" smtClean="0"/>
              <a:t>‹#›</a:t>
            </a:fld>
            <a:endParaRPr lang="en-AG"/>
          </a:p>
        </p:txBody>
      </p:sp>
    </p:spTree>
    <p:extLst>
      <p:ext uri="{BB962C8B-B14F-4D97-AF65-F5344CB8AC3E}">
        <p14:creationId xmlns:p14="http://schemas.microsoft.com/office/powerpoint/2010/main" val="1288896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85454" y="6630009"/>
            <a:ext cx="1306195" cy="218008"/>
          </a:xfrm>
          <a:prstGeom prst="rect">
            <a:avLst/>
          </a:prstGeom>
        </p:spPr>
        <p:txBody>
          <a:bodyPr vert="horz" wrap="square" lIns="0" tIns="0" rIns="0" bIns="0" rtlCol="0">
            <a:spAutoFit/>
          </a:bodyPr>
          <a:lstStyle/>
          <a:p>
            <a:pPr marL="0" marR="0" lvl="0" indent="0" algn="r" defTabSz="914400" rtl="0" eaLnBrk="1" fontAlgn="auto" latinLnBrk="0" hangingPunct="1">
              <a:lnSpc>
                <a:spcPts val="980"/>
              </a:lnSpc>
              <a:spcBef>
                <a:spcPts val="0"/>
              </a:spcBef>
              <a:spcAft>
                <a:spcPts val="0"/>
              </a:spcAft>
              <a:buClrTx/>
              <a:buSzTx/>
              <a:buFontTx/>
              <a:buNone/>
              <a:tabLst/>
              <a:defRPr/>
            </a:pPr>
            <a:r>
              <a:rPr kumimoji="0" sz="1200" b="1" i="0" u="none" strike="noStrike" kern="1200" cap="none" spc="0" normalizeH="0" baseline="0" noProof="0" dirty="0">
                <a:ln>
                  <a:noFill/>
                </a:ln>
                <a:solidFill>
                  <a:srgbClr val="3A3838"/>
                </a:solidFill>
                <a:effectLst/>
                <a:uLnTx/>
                <a:uFillTx/>
                <a:latin typeface="Calibri"/>
                <a:ea typeface="+mn-ea"/>
                <a:cs typeface="Calibri"/>
              </a:rPr>
              <a:t>1</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ts val="680"/>
              </a:lnSpc>
              <a:spcBef>
                <a:spcPts val="0"/>
              </a:spcBef>
              <a:spcAft>
                <a:spcPts val="0"/>
              </a:spcAft>
              <a:buClrTx/>
              <a:buSzTx/>
              <a:buFontTx/>
              <a:buNone/>
              <a:tabLst/>
              <a:defRPr/>
            </a:pPr>
            <a:r>
              <a:rPr kumimoji="0" sz="700" b="0" i="0" u="none" strike="noStrike" kern="1200" cap="none" spc="-5" normalizeH="0" baseline="0" noProof="0" dirty="0">
                <a:ln>
                  <a:noFill/>
                </a:ln>
                <a:solidFill>
                  <a:srgbClr val="3A3838"/>
                </a:solidFill>
                <a:effectLst/>
                <a:uLnTx/>
                <a:uFillTx/>
                <a:latin typeface="Verdana"/>
                <a:ea typeface="+mn-ea"/>
                <a:cs typeface="Verdana"/>
              </a:rPr>
              <a:t>©</a:t>
            </a:r>
            <a:r>
              <a:rPr kumimoji="0" sz="700" b="0" i="0" u="none" strike="noStrike" kern="1200" cap="none" spc="-25" normalizeH="0" baseline="0" noProof="0" dirty="0">
                <a:ln>
                  <a:noFill/>
                </a:ln>
                <a:solidFill>
                  <a:srgbClr val="3A3838"/>
                </a:solidFill>
                <a:effectLst/>
                <a:uLnTx/>
                <a:uFillTx/>
                <a:latin typeface="Verdana"/>
                <a:ea typeface="+mn-ea"/>
                <a:cs typeface="Verdana"/>
              </a:rPr>
              <a:t> </a:t>
            </a:r>
            <a:r>
              <a:rPr kumimoji="0" sz="700" b="0" i="0" u="none" strike="noStrike" kern="1200" cap="none" spc="-5" normalizeH="0" baseline="0" noProof="0" dirty="0">
                <a:ln>
                  <a:noFill/>
                </a:ln>
                <a:solidFill>
                  <a:srgbClr val="3A3838"/>
                </a:solidFill>
                <a:effectLst/>
                <a:uLnTx/>
                <a:uFillTx/>
                <a:latin typeface="Verdana"/>
                <a:ea typeface="+mn-ea"/>
                <a:cs typeface="Verdana"/>
              </a:rPr>
              <a:t>TechSci</a:t>
            </a:r>
            <a:r>
              <a:rPr kumimoji="0" sz="700" b="0" i="0" u="none" strike="noStrike" kern="1200" cap="none" spc="-40" normalizeH="0" baseline="0" noProof="0" dirty="0">
                <a:ln>
                  <a:noFill/>
                </a:ln>
                <a:solidFill>
                  <a:srgbClr val="3A3838"/>
                </a:solidFill>
                <a:effectLst/>
                <a:uLnTx/>
                <a:uFillTx/>
                <a:latin typeface="Verdana"/>
                <a:ea typeface="+mn-ea"/>
                <a:cs typeface="Verdana"/>
              </a:rPr>
              <a:t> </a:t>
            </a:r>
            <a:r>
              <a:rPr kumimoji="0" sz="700" b="0" i="0" u="none" strike="noStrike" kern="1200" cap="none" spc="-5" normalizeH="0" baseline="0" noProof="0" dirty="0">
                <a:ln>
                  <a:noFill/>
                </a:ln>
                <a:solidFill>
                  <a:srgbClr val="3A3838"/>
                </a:solidFill>
                <a:effectLst/>
                <a:uLnTx/>
                <a:uFillTx/>
                <a:latin typeface="Verdana"/>
                <a:ea typeface="+mn-ea"/>
                <a:cs typeface="Verdana"/>
              </a:rPr>
              <a:t>Research</a:t>
            </a:r>
            <a:endParaRPr kumimoji="0" sz="700" b="0" i="0" u="none" strike="noStrike" kern="1200" cap="none" spc="0" normalizeH="0" baseline="0" noProof="0">
              <a:ln>
                <a:noFill/>
              </a:ln>
              <a:solidFill>
                <a:prstClr val="black"/>
              </a:solidFill>
              <a:effectLst/>
              <a:uLnTx/>
              <a:uFillTx/>
              <a:latin typeface="Verdana"/>
              <a:ea typeface="+mn-ea"/>
              <a:cs typeface="Verdana"/>
            </a:endParaRPr>
          </a:p>
        </p:txBody>
      </p:sp>
      <p:grpSp>
        <p:nvGrpSpPr>
          <p:cNvPr id="3" name="object 3"/>
          <p:cNvGrpSpPr/>
          <p:nvPr/>
        </p:nvGrpSpPr>
        <p:grpSpPr>
          <a:xfrm>
            <a:off x="0" y="16537"/>
            <a:ext cx="12192000" cy="6824926"/>
            <a:chOff x="0" y="16537"/>
            <a:chExt cx="9144000" cy="6824926"/>
          </a:xfrm>
        </p:grpSpPr>
        <p:pic>
          <p:nvPicPr>
            <p:cNvPr id="4" name="object 4"/>
            <p:cNvPicPr/>
            <p:nvPr/>
          </p:nvPicPr>
          <p:blipFill>
            <a:blip r:embed="rId2">
              <a:extLst>
                <a:ext uri="{28A0092B-C50C-407E-A947-70E740481C1C}">
                  <a14:useLocalDpi xmlns:a14="http://schemas.microsoft.com/office/drawing/2010/main" val="0"/>
                </a:ext>
              </a:extLst>
            </a:blip>
            <a:srcRect/>
            <a:stretch/>
          </p:blipFill>
          <p:spPr>
            <a:xfrm>
              <a:off x="0" y="16537"/>
              <a:ext cx="9143999" cy="6824926"/>
            </a:xfrm>
            <a:prstGeom prst="rect">
              <a:avLst/>
            </a:prstGeom>
          </p:spPr>
        </p:pic>
        <p:sp>
          <p:nvSpPr>
            <p:cNvPr id="5" name="object 5"/>
            <p:cNvSpPr/>
            <p:nvPr/>
          </p:nvSpPr>
          <p:spPr>
            <a:xfrm>
              <a:off x="0" y="5142985"/>
              <a:ext cx="9144000" cy="1219715"/>
            </a:xfrm>
            <a:custGeom>
              <a:avLst/>
              <a:gdLst/>
              <a:ahLst/>
              <a:cxnLst/>
              <a:rect l="l" t="t" r="r" b="b"/>
              <a:pathLst>
                <a:path w="9144000" h="736600">
                  <a:moveTo>
                    <a:pt x="9144000" y="0"/>
                  </a:moveTo>
                  <a:lnTo>
                    <a:pt x="0" y="0"/>
                  </a:lnTo>
                  <a:lnTo>
                    <a:pt x="0" y="736091"/>
                  </a:lnTo>
                  <a:lnTo>
                    <a:pt x="9144000" y="736091"/>
                  </a:lnTo>
                  <a:lnTo>
                    <a:pt x="9144000" y="0"/>
                  </a:lnTo>
                  <a:close/>
                </a:path>
              </a:pathLst>
            </a:custGeom>
            <a:solidFill>
              <a:srgbClr val="FFFFFF">
                <a:alpha val="9293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object 6"/>
          <p:cNvSpPr txBox="1">
            <a:spLocks noGrp="1"/>
          </p:cNvSpPr>
          <p:nvPr>
            <p:ph type="title"/>
          </p:nvPr>
        </p:nvSpPr>
        <p:spPr>
          <a:xfrm>
            <a:off x="0" y="5580690"/>
            <a:ext cx="12191999" cy="449675"/>
          </a:xfrm>
          <a:prstGeom prst="rect">
            <a:avLst/>
          </a:prstGeom>
        </p:spPr>
        <p:txBody>
          <a:bodyPr vert="horz" wrap="square" lIns="0" tIns="50165" rIns="0" bIns="0" rtlCol="0" anchor="ctr">
            <a:spAutoFit/>
          </a:bodyPr>
          <a:lstStyle/>
          <a:p>
            <a:pPr marL="2065655" marR="5080" indent="-2053589" algn="ctr">
              <a:lnSpc>
                <a:spcPts val="2630"/>
              </a:lnSpc>
              <a:spcBef>
                <a:spcPts val="395"/>
              </a:spcBef>
            </a:pPr>
            <a:r>
              <a:rPr lang="en-US" b="1" spc="-120" dirty="0"/>
              <a:t>        Case Assessment| Industrial Robotics</a:t>
            </a:r>
            <a:endParaRPr lang="en-US" b="1" spc="-55" dirty="0"/>
          </a:p>
        </p:txBody>
      </p:sp>
      <p:sp>
        <p:nvSpPr>
          <p:cNvPr id="7" name="object 7"/>
          <p:cNvSpPr/>
          <p:nvPr/>
        </p:nvSpPr>
        <p:spPr>
          <a:xfrm>
            <a:off x="0" y="4965700"/>
            <a:ext cx="12192000" cy="1511300"/>
          </a:xfrm>
          <a:custGeom>
            <a:avLst/>
            <a:gdLst/>
            <a:ahLst/>
            <a:cxnLst/>
            <a:rect l="l" t="t" r="r" b="b"/>
            <a:pathLst>
              <a:path w="9144000" h="891539">
                <a:moveTo>
                  <a:pt x="0" y="0"/>
                </a:moveTo>
                <a:lnTo>
                  <a:pt x="9144000" y="0"/>
                </a:lnTo>
              </a:path>
              <a:path w="9144000" h="891539">
                <a:moveTo>
                  <a:pt x="0" y="891539"/>
                </a:moveTo>
                <a:lnTo>
                  <a:pt x="9144000" y="891539"/>
                </a:lnTo>
              </a:path>
            </a:pathLst>
          </a:custGeom>
          <a:ln w="41275">
            <a:solidFill>
              <a:srgbClr val="FFFFFF"/>
            </a:solidFill>
          </a:ln>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F1B892F-8D43-9EB3-8C95-473D7829C949}"/>
              </a:ext>
            </a:extLst>
          </p:cNvPr>
          <p:cNvSpPr/>
          <p:nvPr/>
        </p:nvSpPr>
        <p:spPr>
          <a:xfrm>
            <a:off x="300035" y="1288407"/>
            <a:ext cx="11559983" cy="27424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7F62D67B-C26B-D2A4-9CD7-E39BDD059EAA}"/>
              </a:ext>
            </a:extLst>
          </p:cNvPr>
          <p:cNvSpPr/>
          <p:nvPr/>
        </p:nvSpPr>
        <p:spPr>
          <a:xfrm>
            <a:off x="300038" y="4257639"/>
            <a:ext cx="11559982" cy="212411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1" name="Chart 60">
            <a:extLst>
              <a:ext uri="{FF2B5EF4-FFF2-40B4-BE49-F238E27FC236}">
                <a16:creationId xmlns:a16="http://schemas.microsoft.com/office/drawing/2014/main" id="{736D67CC-7385-B7B3-1B77-02B3D287EB04}"/>
              </a:ext>
            </a:extLst>
          </p:cNvPr>
          <p:cNvGraphicFramePr/>
          <p:nvPr>
            <p:extLst>
              <p:ext uri="{D42A27DB-BD31-4B8C-83A1-F6EECF244321}">
                <p14:modId xmlns:p14="http://schemas.microsoft.com/office/powerpoint/2010/main" val="3078252003"/>
              </p:ext>
            </p:extLst>
          </p:nvPr>
        </p:nvGraphicFramePr>
        <p:xfrm>
          <a:off x="300038" y="1282904"/>
          <a:ext cx="11577002" cy="278921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6978D35-CC05-9FAE-EF54-73B8BD600ECC}"/>
              </a:ext>
            </a:extLst>
          </p:cNvPr>
          <p:cNvSpPr txBox="1"/>
          <p:nvPr/>
        </p:nvSpPr>
        <p:spPr>
          <a:xfrm>
            <a:off x="331980" y="4640544"/>
            <a:ext cx="11098020" cy="15556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300" dirty="0">
                <a:solidFill>
                  <a:schemeClr val="bg1"/>
                </a:solidFill>
                <a:latin typeface="Arial" panose="020B0604020202020204" pitchFamily="34" charset="0"/>
                <a:cs typeface="Arial" panose="020B0604020202020204" pitchFamily="34" charset="0"/>
              </a:rPr>
              <a:t>The industrial robot market is projected to grow significantly, from 517,000 units in 2021 to 1,339,000 units by 2030, with a CAGR of 12.63%</a:t>
            </a:r>
          </a:p>
          <a:p>
            <a:pPr marL="285750" indent="-285750">
              <a:lnSpc>
                <a:spcPct val="150000"/>
              </a:lnSpc>
              <a:buFont typeface="Arial" panose="020B0604020202020204" pitchFamily="34" charset="0"/>
              <a:buChar char="•"/>
            </a:pPr>
            <a:r>
              <a:rPr lang="en-US" sz="1300" dirty="0">
                <a:solidFill>
                  <a:schemeClr val="bg1"/>
                </a:solidFill>
                <a:latin typeface="Arial" panose="020B0604020202020204" pitchFamily="34" charset="0"/>
                <a:cs typeface="Arial" panose="020B0604020202020204" pitchFamily="34" charset="0"/>
              </a:rPr>
              <a:t>This growth is driven by the integration of AI, machine learning, and computer vision in manufacturing and other sectors, which enhances robots' accuracy, efficiency, and adaptability, leading to a substantial shift in automation and robotics strategies.</a:t>
            </a:r>
          </a:p>
          <a:p>
            <a:pPr marL="285750" indent="-285750">
              <a:lnSpc>
                <a:spcPct val="150000"/>
              </a:lnSpc>
              <a:buFont typeface="Arial" panose="020B0604020202020204" pitchFamily="34" charset="0"/>
              <a:buChar char="•"/>
            </a:pPr>
            <a:r>
              <a:rPr lang="en-US" sz="1300" dirty="0">
                <a:solidFill>
                  <a:schemeClr val="bg1"/>
                </a:solidFill>
                <a:latin typeface="Arial" panose="020B0604020202020204" pitchFamily="34" charset="0"/>
                <a:cs typeface="Arial" panose="020B0604020202020204" pitchFamily="34" charset="0"/>
              </a:rPr>
              <a:t>The widespread adoption of advanced robotics technologies across various industries is evident, with a substantial 86% of companies planning to integrate them within the next decade, highlighting the transformative potential of these innovations.</a:t>
            </a:r>
            <a:endParaRPr lang="en-IN" sz="13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D152A99-0D98-B3F8-5454-F8AD35C8802E}"/>
              </a:ext>
            </a:extLst>
          </p:cNvPr>
          <p:cNvSpPr txBox="1"/>
          <p:nvPr/>
        </p:nvSpPr>
        <p:spPr>
          <a:xfrm>
            <a:off x="170329" y="161367"/>
            <a:ext cx="2887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E8813509-7F84-27BC-51E7-FA3E81F0700C}"/>
              </a:ext>
            </a:extLst>
          </p:cNvPr>
          <p:cNvSpPr txBox="1"/>
          <p:nvPr/>
        </p:nvSpPr>
        <p:spPr>
          <a:xfrm>
            <a:off x="242642" y="643208"/>
            <a:ext cx="6412158" cy="307777"/>
          </a:xfrm>
          <a:prstGeom prst="rect">
            <a:avLst/>
          </a:prstGeom>
          <a:noFill/>
        </p:spPr>
        <p:txBody>
          <a:bodyPr wrap="square" rtlCol="0">
            <a:spAutoFit/>
          </a:bodyPr>
          <a:lstStyle/>
          <a:p>
            <a:r>
              <a:rPr lang="en-US" sz="1400" b="1" dirty="0">
                <a:solidFill>
                  <a:srgbClr val="4472C4">
                    <a:lumMod val="50000"/>
                  </a:srgbClr>
                </a:solidFill>
                <a:latin typeface="Arial" panose="020B0604020202020204" pitchFamily="34" charset="0"/>
                <a:cs typeface="Arial" panose="020B0604020202020204" pitchFamily="34" charset="0"/>
              </a:rPr>
              <a:t>Industrial Robotics| Market </a:t>
            </a:r>
            <a:r>
              <a:rPr lang="en-US" sz="1400" b="1" dirty="0" err="1">
                <a:solidFill>
                  <a:srgbClr val="4472C4">
                    <a:lumMod val="50000"/>
                  </a:srgbClr>
                </a:solidFill>
                <a:latin typeface="Arial" panose="020B0604020202020204" pitchFamily="34" charset="0"/>
                <a:cs typeface="Arial" panose="020B0604020202020204" pitchFamily="34" charset="0"/>
              </a:rPr>
              <a:t>Assesment</a:t>
            </a:r>
            <a:endParaRPr lang="en-US" sz="1400" b="1" dirty="0">
              <a:solidFill>
                <a:srgbClr val="4472C4">
                  <a:lumMod val="50000"/>
                </a:srgb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FDBDA3D-0A2E-1622-A816-1F8ED4900480}"/>
              </a:ext>
            </a:extLst>
          </p:cNvPr>
          <p:cNvSpPr txBox="1"/>
          <p:nvPr/>
        </p:nvSpPr>
        <p:spPr>
          <a:xfrm>
            <a:off x="300038" y="4259840"/>
            <a:ext cx="6495209" cy="307777"/>
          </a:xfrm>
          <a:prstGeom prst="rect">
            <a:avLst/>
          </a:prstGeom>
          <a:noFill/>
        </p:spPr>
        <p:txBody>
          <a:bodyPr wrap="square" rtlCol="0">
            <a:spAutoFit/>
          </a:bodyPr>
          <a:lstStyle/>
          <a:p>
            <a:r>
              <a:rPr lang="en-US" sz="1400" b="1" dirty="0">
                <a:solidFill>
                  <a:schemeClr val="accent3">
                    <a:lumMod val="75000"/>
                  </a:schemeClr>
                </a:solidFill>
                <a:latin typeface="Arial" panose="020B0604020202020204" pitchFamily="34" charset="0"/>
                <a:cs typeface="Arial" panose="020B0604020202020204" pitchFamily="34" charset="0"/>
              </a:rPr>
              <a:t>Key Takeaways</a:t>
            </a:r>
            <a:endParaRPr lang="en-AG" sz="1400" b="1" dirty="0">
              <a:solidFill>
                <a:schemeClr val="accent3">
                  <a:lumMod val="7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BF284BB-9173-38B9-522A-9BDCDAC9B8B6}"/>
              </a:ext>
            </a:extLst>
          </p:cNvPr>
          <p:cNvSpPr txBox="1"/>
          <p:nvPr/>
        </p:nvSpPr>
        <p:spPr>
          <a:xfrm>
            <a:off x="300035" y="653809"/>
            <a:ext cx="11557001" cy="307777"/>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Industrial Robot Installation 2012-2030</a:t>
            </a:r>
            <a:endParaRPr kumimoji="0" lang="en-AG"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36FF6ECB-51FF-DFCF-F243-169CE8C117EF}"/>
              </a:ext>
            </a:extLst>
          </p:cNvPr>
          <p:cNvSpPr txBox="1"/>
          <p:nvPr/>
        </p:nvSpPr>
        <p:spPr>
          <a:xfrm>
            <a:off x="315351" y="6381750"/>
            <a:ext cx="11868364"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Note(s): (a) Robotic patents till 2019 is sourced from public domain, from 2019 onwards data is forecasted considering market trends, historic curve and expected growth rate, </a:t>
            </a:r>
          </a:p>
          <a:p>
            <a:r>
              <a:rPr lang="en-US" sz="800" dirty="0">
                <a:latin typeface="Arial" panose="020B0604020202020204" pitchFamily="34" charset="0"/>
                <a:cs typeface="Arial" panose="020B0604020202020204" pitchFamily="34" charset="0"/>
              </a:rPr>
              <a:t>Sources: Center for Security and Emerging Technology, World Robotics 2022</a:t>
            </a:r>
            <a:endParaRPr lang="en-IN"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792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F1B892F-8D43-9EB3-8C95-473D7829C949}"/>
              </a:ext>
            </a:extLst>
          </p:cNvPr>
          <p:cNvSpPr/>
          <p:nvPr/>
        </p:nvSpPr>
        <p:spPr>
          <a:xfrm>
            <a:off x="294152" y="1582995"/>
            <a:ext cx="7671287" cy="482998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8B28968C-7EB2-2267-A4DE-F5BAEB9C2D65}"/>
              </a:ext>
            </a:extLst>
          </p:cNvPr>
          <p:cNvSpPr txBox="1"/>
          <p:nvPr/>
        </p:nvSpPr>
        <p:spPr>
          <a:xfrm>
            <a:off x="319277" y="1206225"/>
            <a:ext cx="7671286" cy="292388"/>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Annual Installations of </a:t>
            </a:r>
            <a:r>
              <a:rPr lang="en-US" sz="1300" b="1" dirty="0">
                <a:solidFill>
                  <a:prstClr val="white"/>
                </a:solidFill>
                <a:latin typeface="Arial" panose="020B0604020202020204" pitchFamily="34" charset="0"/>
                <a:cs typeface="Arial" panose="020B0604020202020204" pitchFamily="34" charset="0"/>
              </a:rPr>
              <a:t>R</a:t>
            </a:r>
            <a:r>
              <a:rPr kumimoji="0" lang="en-US" sz="13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obots</a:t>
            </a: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r>
              <a:rPr lang="en-US" sz="1300" b="1" dirty="0">
                <a:solidFill>
                  <a:prstClr val="white"/>
                </a:solidFill>
                <a:latin typeface="Arial" panose="020B0604020202020204" pitchFamily="34" charset="0"/>
                <a:cs typeface="Arial" panose="020B0604020202020204" pitchFamily="34" charset="0"/>
              </a:rPr>
              <a:t> by Industry (</a:t>
            </a: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2019-2021) </a:t>
            </a:r>
            <a:endParaRPr kumimoji="0" lang="en-AG"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8" name="Rectangle 57">
            <a:extLst>
              <a:ext uri="{FF2B5EF4-FFF2-40B4-BE49-F238E27FC236}">
                <a16:creationId xmlns:a16="http://schemas.microsoft.com/office/drawing/2014/main" id="{7F62D67B-C26B-D2A4-9CD7-E39BDD059EAA}"/>
              </a:ext>
            </a:extLst>
          </p:cNvPr>
          <p:cNvSpPr/>
          <p:nvPr/>
        </p:nvSpPr>
        <p:spPr>
          <a:xfrm>
            <a:off x="8099797" y="1196975"/>
            <a:ext cx="3757241" cy="5184776"/>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1" name="Chart 60">
            <a:extLst>
              <a:ext uri="{FF2B5EF4-FFF2-40B4-BE49-F238E27FC236}">
                <a16:creationId xmlns:a16="http://schemas.microsoft.com/office/drawing/2014/main" id="{736D67CC-7385-B7B3-1B77-02B3D287EB04}"/>
              </a:ext>
            </a:extLst>
          </p:cNvPr>
          <p:cNvGraphicFramePr/>
          <p:nvPr>
            <p:extLst>
              <p:ext uri="{D42A27DB-BD31-4B8C-83A1-F6EECF244321}">
                <p14:modId xmlns:p14="http://schemas.microsoft.com/office/powerpoint/2010/main" val="3710596854"/>
              </p:ext>
            </p:extLst>
          </p:nvPr>
        </p:nvGraphicFramePr>
        <p:xfrm>
          <a:off x="541021" y="1726282"/>
          <a:ext cx="6926580" cy="46554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01B7AFC1-42AF-BB26-C6B9-467092DFEEA3}"/>
              </a:ext>
            </a:extLst>
          </p:cNvPr>
          <p:cNvSpPr txBox="1"/>
          <p:nvPr/>
        </p:nvSpPr>
        <p:spPr>
          <a:xfrm>
            <a:off x="8118364" y="1573978"/>
            <a:ext cx="3730323" cy="3923575"/>
          </a:xfrm>
          <a:prstGeom prst="rect">
            <a:avLst/>
          </a:prstGeom>
          <a:noFill/>
        </p:spPr>
        <p:txBody>
          <a:bodyPr wrap="square" rtlCol="0">
            <a:spAutoFit/>
          </a:bodyPr>
          <a:lstStyle/>
          <a:p>
            <a:pPr marL="285750" indent="-285750">
              <a:lnSpc>
                <a:spcPts val="15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The electrical and electronics industry used 136,670 industrial robots in 2020 and 2021, a 24% increase from the previous year, reaching a record high.</a:t>
            </a:r>
          </a:p>
          <a:p>
            <a:pPr marL="285750" indent="-285750">
              <a:lnSpc>
                <a:spcPts val="1500"/>
              </a:lnSpc>
              <a:buFont typeface="Arial" panose="020B0604020202020204" pitchFamily="34" charset="0"/>
              <a:buChar char="•"/>
            </a:pPr>
            <a:endParaRPr lang="en-US" sz="1100" dirty="0">
              <a:solidFill>
                <a:schemeClr val="bg1"/>
              </a:solidFill>
              <a:latin typeface="Arial" panose="020B0604020202020204" pitchFamily="34" charset="0"/>
              <a:cs typeface="Arial" panose="020B0604020202020204" pitchFamily="34" charset="0"/>
            </a:endParaRPr>
          </a:p>
          <a:p>
            <a:pPr marL="285750" indent="-285750">
              <a:lnSpc>
                <a:spcPts val="15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Robot demand in this sector had been growing at an average annual rate of 8% since 2016.</a:t>
            </a:r>
          </a:p>
          <a:p>
            <a:pPr marL="285750" indent="-285750">
              <a:lnSpc>
                <a:spcPts val="1500"/>
              </a:lnSpc>
              <a:buFont typeface="Arial" panose="020B0604020202020204" pitchFamily="34" charset="0"/>
              <a:buChar char="•"/>
            </a:pPr>
            <a:endParaRPr lang="en-US" sz="1100" dirty="0">
              <a:solidFill>
                <a:schemeClr val="bg1"/>
              </a:solidFill>
              <a:latin typeface="Arial" panose="020B0604020202020204" pitchFamily="34" charset="0"/>
              <a:cs typeface="Arial" panose="020B0604020202020204" pitchFamily="34" charset="0"/>
            </a:endParaRPr>
          </a:p>
          <a:p>
            <a:pPr marL="285750" indent="-285750">
              <a:lnSpc>
                <a:spcPts val="15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In 2018 and 2019, global demand for electronic devices declined due to the China-US trade conflict, impacting the consumer electronics industry.</a:t>
            </a:r>
          </a:p>
          <a:p>
            <a:pPr marL="285750" indent="-285750">
              <a:lnSpc>
                <a:spcPts val="1500"/>
              </a:lnSpc>
              <a:buFont typeface="Arial" panose="020B0604020202020204" pitchFamily="34" charset="0"/>
              <a:buChar char="•"/>
            </a:pPr>
            <a:endParaRPr lang="en-US" sz="1100" dirty="0">
              <a:solidFill>
                <a:schemeClr val="bg1"/>
              </a:solidFill>
              <a:latin typeface="Arial" panose="020B0604020202020204" pitchFamily="34" charset="0"/>
              <a:cs typeface="Arial" panose="020B0604020202020204" pitchFamily="34" charset="0"/>
            </a:endParaRPr>
          </a:p>
          <a:p>
            <a:pPr marL="285750" indent="-285750">
              <a:lnSpc>
                <a:spcPts val="15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However, during the Covid-19 pandemic, there was a surge in demand for consumer electronics, boosting the importance of electronic components in various engineering fields.</a:t>
            </a:r>
          </a:p>
          <a:p>
            <a:pPr marL="285750" indent="-285750">
              <a:lnSpc>
                <a:spcPts val="1500"/>
              </a:lnSpc>
              <a:buFont typeface="Arial" panose="020B0604020202020204" pitchFamily="34" charset="0"/>
              <a:buChar char="•"/>
            </a:pPr>
            <a:endParaRPr lang="en-US" sz="1100" dirty="0">
              <a:solidFill>
                <a:schemeClr val="bg1"/>
              </a:solidFill>
              <a:latin typeface="Arial" panose="020B0604020202020204" pitchFamily="34" charset="0"/>
              <a:cs typeface="Arial" panose="020B0604020202020204" pitchFamily="34" charset="0"/>
            </a:endParaRPr>
          </a:p>
          <a:p>
            <a:pPr marL="285750" indent="-285750">
              <a:lnSpc>
                <a:spcPts val="15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Despite fluctuations, the electrical and electronics industry remained a significant driver of industrial robot demand, showcasing resilience and adaptability during the pandemic.</a:t>
            </a:r>
            <a:endParaRPr lang="en-IN" sz="11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1162626-F874-3BF1-B0BD-DC3F60143E96}"/>
              </a:ext>
            </a:extLst>
          </p:cNvPr>
          <p:cNvSpPr txBox="1"/>
          <p:nvPr/>
        </p:nvSpPr>
        <p:spPr>
          <a:xfrm>
            <a:off x="300037" y="161367"/>
            <a:ext cx="275819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1AE4427D-1591-89B5-2FE6-C4F5B3A72BDA}"/>
              </a:ext>
            </a:extLst>
          </p:cNvPr>
          <p:cNvSpPr txBox="1"/>
          <p:nvPr/>
        </p:nvSpPr>
        <p:spPr>
          <a:xfrm>
            <a:off x="8099797" y="1206558"/>
            <a:ext cx="5353601" cy="307777"/>
          </a:xfrm>
          <a:prstGeom prst="rect">
            <a:avLst/>
          </a:prstGeom>
          <a:noFill/>
        </p:spPr>
        <p:txBody>
          <a:bodyPr wrap="square" rtlCol="0">
            <a:spAutoFit/>
          </a:bodyPr>
          <a:lstStyle/>
          <a:p>
            <a:r>
              <a:rPr lang="en-US" sz="1400" b="1" dirty="0">
                <a:solidFill>
                  <a:schemeClr val="accent3">
                    <a:lumMod val="75000"/>
                  </a:schemeClr>
                </a:solidFill>
                <a:latin typeface="Arial" panose="020B0604020202020204" pitchFamily="34" charset="0"/>
                <a:cs typeface="Arial" panose="020B0604020202020204" pitchFamily="34" charset="0"/>
              </a:rPr>
              <a:t>Market Glance</a:t>
            </a:r>
            <a:endParaRPr lang="en-AG" sz="1400" b="1" dirty="0">
              <a:solidFill>
                <a:schemeClr val="accent3">
                  <a:lumMod val="75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7FB3960-602E-DF48-0333-38D6509C5B51}"/>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Global Annual installations of Industrial Robots by Industry</a:t>
            </a:r>
          </a:p>
        </p:txBody>
      </p:sp>
      <p:sp>
        <p:nvSpPr>
          <p:cNvPr id="4" name="TextBox 3">
            <a:extLst>
              <a:ext uri="{FF2B5EF4-FFF2-40B4-BE49-F238E27FC236}">
                <a16:creationId xmlns:a16="http://schemas.microsoft.com/office/drawing/2014/main" id="{CCE193B3-CCC7-4298-35A0-E463CBA4495D}"/>
              </a:ext>
            </a:extLst>
          </p:cNvPr>
          <p:cNvSpPr txBox="1"/>
          <p:nvPr/>
        </p:nvSpPr>
        <p:spPr>
          <a:xfrm>
            <a:off x="315351" y="6381750"/>
            <a:ext cx="11868364"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Note(s): (a) Robotic patents till 2019 is sourced from public domain, from 2019 onwards data is forecasted considering market trends, historic curve and expected growth rate, </a:t>
            </a:r>
          </a:p>
          <a:p>
            <a:r>
              <a:rPr lang="en-US" sz="800" dirty="0">
                <a:latin typeface="Arial" panose="020B0604020202020204" pitchFamily="34" charset="0"/>
                <a:cs typeface="Arial" panose="020B0604020202020204" pitchFamily="34" charset="0"/>
              </a:rPr>
              <a:t>Sources: Center for Security and Emerging Technology, World Robotics 2022</a:t>
            </a:r>
            <a:endParaRPr lang="en-IN"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1413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560AE-B95F-2FF4-D11A-63EEBCAD1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765" y="920209"/>
            <a:ext cx="6481575" cy="3753392"/>
          </a:xfrm>
          <a:prstGeom prst="rect">
            <a:avLst/>
          </a:prstGeom>
        </p:spPr>
      </p:pic>
      <p:graphicFrame>
        <p:nvGraphicFramePr>
          <p:cNvPr id="11" name="Table 11">
            <a:extLst>
              <a:ext uri="{FF2B5EF4-FFF2-40B4-BE49-F238E27FC236}">
                <a16:creationId xmlns:a16="http://schemas.microsoft.com/office/drawing/2014/main" id="{0726AD31-839E-E122-6B78-04529DC145BA}"/>
              </a:ext>
            </a:extLst>
          </p:cNvPr>
          <p:cNvGraphicFramePr>
            <a:graphicFrameLocks noGrp="1"/>
          </p:cNvGraphicFramePr>
          <p:nvPr>
            <p:extLst>
              <p:ext uri="{D42A27DB-BD31-4B8C-83A1-F6EECF244321}">
                <p14:modId xmlns:p14="http://schemas.microsoft.com/office/powerpoint/2010/main" val="1310988638"/>
              </p:ext>
            </p:extLst>
          </p:nvPr>
        </p:nvGraphicFramePr>
        <p:xfrm>
          <a:off x="5823632" y="5041328"/>
          <a:ext cx="5342208" cy="1340424"/>
        </p:xfrm>
        <a:graphic>
          <a:graphicData uri="http://schemas.openxmlformats.org/drawingml/2006/table">
            <a:tbl>
              <a:tblPr firstRow="1" bandRow="1">
                <a:tableStyleId>{7DF18680-E054-41AD-8BC1-D1AEF772440D}</a:tableStyleId>
              </a:tblPr>
              <a:tblGrid>
                <a:gridCol w="2671104">
                  <a:extLst>
                    <a:ext uri="{9D8B030D-6E8A-4147-A177-3AD203B41FA5}">
                      <a16:colId xmlns:a16="http://schemas.microsoft.com/office/drawing/2014/main" val="3108390030"/>
                    </a:ext>
                  </a:extLst>
                </a:gridCol>
                <a:gridCol w="2671104">
                  <a:extLst>
                    <a:ext uri="{9D8B030D-6E8A-4147-A177-3AD203B41FA5}">
                      <a16:colId xmlns:a16="http://schemas.microsoft.com/office/drawing/2014/main" val="559886751"/>
                    </a:ext>
                  </a:extLst>
                </a:gridCol>
              </a:tblGrid>
              <a:tr h="335106">
                <a:tc>
                  <a:txBody>
                    <a:bodyPr/>
                    <a:lstStyle/>
                    <a:p>
                      <a:r>
                        <a:rPr lang="en-IN" sz="1300" dirty="0">
                          <a:solidFill>
                            <a:schemeClr val="tx2">
                              <a:lumMod val="75000"/>
                            </a:schemeClr>
                          </a:solidFill>
                          <a:latin typeface="Arial" panose="020B0604020202020204" pitchFamily="34" charset="0"/>
                          <a:cs typeface="Arial" panose="020B0604020202020204" pitchFamily="34" charset="0"/>
                        </a:rPr>
                        <a:t>Asia Pacific</a:t>
                      </a:r>
                    </a:p>
                  </a:txBody>
                  <a:tcPr>
                    <a:solidFill>
                      <a:schemeClr val="accent5">
                        <a:lumMod val="20000"/>
                        <a:lumOff val="80000"/>
                      </a:schemeClr>
                    </a:solidFill>
                  </a:tcPr>
                </a:tc>
                <a:tc>
                  <a:txBody>
                    <a:bodyPr/>
                    <a:lstStyle/>
                    <a:p>
                      <a:pPr marL="0" algn="l" defTabSz="914400" rtl="0" eaLnBrk="1" latinLnBrk="0" hangingPunct="1"/>
                      <a:r>
                        <a:rPr lang="en-IN" sz="1300" b="1" kern="1200" dirty="0">
                          <a:solidFill>
                            <a:schemeClr val="tx2">
                              <a:lumMod val="75000"/>
                            </a:schemeClr>
                          </a:solidFill>
                          <a:latin typeface="Arial" panose="020B0604020202020204" pitchFamily="34" charset="0"/>
                          <a:ea typeface="+mn-ea"/>
                          <a:cs typeface="Arial" panose="020B0604020202020204" pitchFamily="34" charset="0"/>
                        </a:rPr>
                        <a:t>59.06%</a:t>
                      </a:r>
                    </a:p>
                  </a:txBody>
                  <a:tcPr>
                    <a:solidFill>
                      <a:schemeClr val="accent5">
                        <a:lumMod val="20000"/>
                        <a:lumOff val="80000"/>
                      </a:schemeClr>
                    </a:solidFill>
                  </a:tcPr>
                </a:tc>
                <a:extLst>
                  <a:ext uri="{0D108BD9-81ED-4DB2-BD59-A6C34878D82A}">
                    <a16:rowId xmlns:a16="http://schemas.microsoft.com/office/drawing/2014/main" val="3493255032"/>
                  </a:ext>
                </a:extLst>
              </a:tr>
              <a:tr h="335106">
                <a:tc>
                  <a:txBody>
                    <a:bodyPr/>
                    <a:lstStyle/>
                    <a:p>
                      <a:pPr marL="0" algn="l" defTabSz="914400" rtl="0" eaLnBrk="1" latinLnBrk="0" hangingPunct="1"/>
                      <a:r>
                        <a:rPr lang="en-IN" sz="1300" b="1" kern="1200" dirty="0">
                          <a:solidFill>
                            <a:schemeClr val="tx2">
                              <a:lumMod val="75000"/>
                            </a:schemeClr>
                          </a:solidFill>
                          <a:latin typeface="Arial" panose="020B0604020202020204" pitchFamily="34" charset="0"/>
                          <a:ea typeface="+mn-ea"/>
                          <a:cs typeface="Arial" panose="020B0604020202020204" pitchFamily="34" charset="0"/>
                        </a:rPr>
                        <a:t>Europe</a:t>
                      </a:r>
                    </a:p>
                  </a:txBody>
                  <a:tcPr/>
                </a:tc>
                <a:tc>
                  <a:txBody>
                    <a:bodyPr/>
                    <a:lstStyle/>
                    <a:p>
                      <a:pPr marL="0" algn="l" defTabSz="914400" rtl="0" eaLnBrk="1" latinLnBrk="0" hangingPunct="1"/>
                      <a:r>
                        <a:rPr lang="en-IN" sz="1300" b="1" kern="1200" dirty="0">
                          <a:solidFill>
                            <a:schemeClr val="tx2">
                              <a:lumMod val="75000"/>
                            </a:schemeClr>
                          </a:solidFill>
                          <a:latin typeface="Arial" panose="020B0604020202020204" pitchFamily="34" charset="0"/>
                          <a:ea typeface="+mn-ea"/>
                          <a:cs typeface="Arial" panose="020B0604020202020204" pitchFamily="34" charset="0"/>
                        </a:rPr>
                        <a:t>18.27%</a:t>
                      </a:r>
                    </a:p>
                  </a:txBody>
                  <a:tcPr/>
                </a:tc>
                <a:extLst>
                  <a:ext uri="{0D108BD9-81ED-4DB2-BD59-A6C34878D82A}">
                    <a16:rowId xmlns:a16="http://schemas.microsoft.com/office/drawing/2014/main" val="3501911995"/>
                  </a:ext>
                </a:extLst>
              </a:tr>
              <a:tr h="335106">
                <a:tc>
                  <a:txBody>
                    <a:bodyPr/>
                    <a:lstStyle/>
                    <a:p>
                      <a:pPr marL="0" algn="l" defTabSz="914400" rtl="0" eaLnBrk="1" latinLnBrk="0" hangingPunct="1"/>
                      <a:r>
                        <a:rPr lang="en-IN" sz="1300" b="1" kern="1200" dirty="0">
                          <a:solidFill>
                            <a:schemeClr val="tx2">
                              <a:lumMod val="75000"/>
                            </a:schemeClr>
                          </a:solidFill>
                          <a:latin typeface="Arial" panose="020B0604020202020204" pitchFamily="34" charset="0"/>
                          <a:ea typeface="+mn-ea"/>
                          <a:cs typeface="Arial" panose="020B0604020202020204" pitchFamily="34" charset="0"/>
                        </a:rPr>
                        <a:t>Americas</a:t>
                      </a:r>
                    </a:p>
                  </a:txBody>
                  <a:tcPr/>
                </a:tc>
                <a:tc>
                  <a:txBody>
                    <a:bodyPr/>
                    <a:lstStyle/>
                    <a:p>
                      <a:pPr marL="0" algn="l" defTabSz="914400" rtl="0" eaLnBrk="1" latinLnBrk="0" hangingPunct="1"/>
                      <a:r>
                        <a:rPr lang="en-IN" sz="1300" b="1" kern="1200" dirty="0">
                          <a:solidFill>
                            <a:schemeClr val="tx2">
                              <a:lumMod val="75000"/>
                            </a:schemeClr>
                          </a:solidFill>
                          <a:latin typeface="Arial" panose="020B0604020202020204" pitchFamily="34" charset="0"/>
                          <a:ea typeface="+mn-ea"/>
                          <a:cs typeface="Arial" panose="020B0604020202020204" pitchFamily="34" charset="0"/>
                        </a:rPr>
                        <a:t>15.44%</a:t>
                      </a:r>
                    </a:p>
                  </a:txBody>
                  <a:tcPr/>
                </a:tc>
                <a:extLst>
                  <a:ext uri="{0D108BD9-81ED-4DB2-BD59-A6C34878D82A}">
                    <a16:rowId xmlns:a16="http://schemas.microsoft.com/office/drawing/2014/main" val="962355453"/>
                  </a:ext>
                </a:extLst>
              </a:tr>
              <a:tr h="335106">
                <a:tc>
                  <a:txBody>
                    <a:bodyPr/>
                    <a:lstStyle/>
                    <a:p>
                      <a:pPr marL="0" algn="l" defTabSz="914400" rtl="0" eaLnBrk="1" latinLnBrk="0" hangingPunct="1"/>
                      <a:r>
                        <a:rPr lang="en-IN" sz="1300" b="1" kern="1200" dirty="0">
                          <a:solidFill>
                            <a:schemeClr val="tx2">
                              <a:lumMod val="75000"/>
                            </a:schemeClr>
                          </a:solidFill>
                          <a:latin typeface="Arial" panose="020B0604020202020204" pitchFamily="34" charset="0"/>
                          <a:ea typeface="+mn-ea"/>
                          <a:cs typeface="Arial" panose="020B0604020202020204" pitchFamily="34" charset="0"/>
                        </a:rPr>
                        <a:t>Rest of World</a:t>
                      </a:r>
                    </a:p>
                  </a:txBody>
                  <a:tcPr/>
                </a:tc>
                <a:tc>
                  <a:txBody>
                    <a:bodyPr/>
                    <a:lstStyle/>
                    <a:p>
                      <a:pPr marL="0" algn="l" defTabSz="914400" rtl="0" eaLnBrk="1" latinLnBrk="0" hangingPunct="1"/>
                      <a:r>
                        <a:rPr lang="en-IN" sz="1300" b="1" kern="1200" dirty="0">
                          <a:solidFill>
                            <a:schemeClr val="tx2">
                              <a:lumMod val="75000"/>
                            </a:schemeClr>
                          </a:solidFill>
                          <a:latin typeface="Arial" panose="020B0604020202020204" pitchFamily="34" charset="0"/>
                          <a:ea typeface="+mn-ea"/>
                          <a:cs typeface="Arial" panose="020B0604020202020204" pitchFamily="34" charset="0"/>
                        </a:rPr>
                        <a:t>7.23%</a:t>
                      </a:r>
                    </a:p>
                  </a:txBody>
                  <a:tcPr/>
                </a:tc>
                <a:extLst>
                  <a:ext uri="{0D108BD9-81ED-4DB2-BD59-A6C34878D82A}">
                    <a16:rowId xmlns:a16="http://schemas.microsoft.com/office/drawing/2014/main" val="3730733891"/>
                  </a:ext>
                </a:extLst>
              </a:tr>
            </a:tbl>
          </a:graphicData>
        </a:graphic>
      </p:graphicFrame>
      <p:grpSp>
        <p:nvGrpSpPr>
          <p:cNvPr id="5" name="Group 4">
            <a:extLst>
              <a:ext uri="{FF2B5EF4-FFF2-40B4-BE49-F238E27FC236}">
                <a16:creationId xmlns:a16="http://schemas.microsoft.com/office/drawing/2014/main" id="{70F7DC73-23E9-1EE9-A2CC-6AD8D3E25584}"/>
              </a:ext>
            </a:extLst>
          </p:cNvPr>
          <p:cNvGrpSpPr/>
          <p:nvPr/>
        </p:nvGrpSpPr>
        <p:grpSpPr>
          <a:xfrm>
            <a:off x="307981" y="1089068"/>
            <a:ext cx="4136199" cy="5292682"/>
            <a:chOff x="170329" y="5313680"/>
            <a:chExt cx="11848951" cy="1377690"/>
          </a:xfrm>
        </p:grpSpPr>
        <p:sp>
          <p:nvSpPr>
            <p:cNvPr id="58" name="Rectangle 57">
              <a:extLst>
                <a:ext uri="{FF2B5EF4-FFF2-40B4-BE49-F238E27FC236}">
                  <a16:creationId xmlns:a16="http://schemas.microsoft.com/office/drawing/2014/main" id="{7F62D67B-C26B-D2A4-9CD7-E39BDD059EAA}"/>
                </a:ext>
              </a:extLst>
            </p:cNvPr>
            <p:cNvSpPr/>
            <p:nvPr/>
          </p:nvSpPr>
          <p:spPr>
            <a:xfrm>
              <a:off x="170329" y="5313680"/>
              <a:ext cx="11848951" cy="137769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5DACA0B8-9E87-3F31-7172-8459853B1EC0}"/>
                </a:ext>
              </a:extLst>
            </p:cNvPr>
            <p:cNvSpPr txBox="1"/>
            <p:nvPr/>
          </p:nvSpPr>
          <p:spPr>
            <a:xfrm>
              <a:off x="284481" y="5388186"/>
              <a:ext cx="11592561" cy="1187773"/>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In 2021, Asia Pacific solidified its position as the world's largest industrial robot market with 380,911 units installed, marking a 38% increase from 2020's 276,651 units. </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~74% of all newly deployed robots globally found their place in Asia up from 70% in 2020. Over the span of 2016 to 2021, annual robot installations exhibited an average growth of +14%. </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Europe (second-largest market) experienced a +24% increase in robot installations, totaling 84,302 units. The annual average growth rate for Europe from 2016 to 2021 was +8%. </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In the Americas, installations surged by 31% in 2021, totaling 50,712 units. The United States the largest market in the Americas accounted for 68% of the 2020 installations in the region 34,987 units.</a:t>
              </a:r>
              <a:endParaRPr lang="en-IN" sz="1100" dirty="0">
                <a:solidFill>
                  <a:schemeClr val="bg1"/>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45426283-FF90-D8E5-4B1D-7F711ADC95B0}"/>
              </a:ext>
            </a:extLst>
          </p:cNvPr>
          <p:cNvSpPr txBox="1"/>
          <p:nvPr/>
        </p:nvSpPr>
        <p:spPr>
          <a:xfrm>
            <a:off x="300037" y="161367"/>
            <a:ext cx="275819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DBB02831-B866-00C3-0BD3-6506D865D6FE}"/>
              </a:ext>
            </a:extLst>
          </p:cNvPr>
          <p:cNvSpPr txBox="1"/>
          <p:nvPr/>
        </p:nvSpPr>
        <p:spPr>
          <a:xfrm>
            <a:off x="300038" y="643208"/>
            <a:ext cx="6354762" cy="307777"/>
          </a:xfrm>
          <a:prstGeom prst="rect">
            <a:avLst/>
          </a:prstGeom>
          <a:noFill/>
        </p:spPr>
        <p:txBody>
          <a:bodyPr wrap="square" rtlCol="0">
            <a:spAutoFit/>
          </a:bodyPr>
          <a:lstStyle/>
          <a:p>
            <a:r>
              <a:rPr lang="en-US" sz="1400" b="1" dirty="0">
                <a:solidFill>
                  <a:srgbClr val="4472C4">
                    <a:lumMod val="50000"/>
                  </a:srgbClr>
                </a:solidFill>
                <a:latin typeface="Arial" panose="020B0604020202020204" pitchFamily="34" charset="0"/>
                <a:cs typeface="Arial" panose="020B0604020202020204" pitchFamily="34" charset="0"/>
              </a:rPr>
              <a:t>Industrial Robotics| Regional Analysis,2021</a:t>
            </a:r>
          </a:p>
        </p:txBody>
      </p:sp>
      <p:sp>
        <p:nvSpPr>
          <p:cNvPr id="9" name="TextBox 8">
            <a:extLst>
              <a:ext uri="{FF2B5EF4-FFF2-40B4-BE49-F238E27FC236}">
                <a16:creationId xmlns:a16="http://schemas.microsoft.com/office/drawing/2014/main" id="{045E0DD6-BD0A-40F5-BC0F-E8FAA4C349E2}"/>
              </a:ext>
            </a:extLst>
          </p:cNvPr>
          <p:cNvSpPr txBox="1"/>
          <p:nvPr/>
        </p:nvSpPr>
        <p:spPr>
          <a:xfrm>
            <a:off x="5770880" y="4632961"/>
            <a:ext cx="5425440" cy="323165"/>
          </a:xfrm>
          <a:prstGeom prst="rect">
            <a:avLst/>
          </a:prstGeom>
          <a:noFill/>
        </p:spPr>
        <p:txBody>
          <a:bodyPr wrap="square" rtlCol="0">
            <a:spAutoFit/>
          </a:bodyPr>
          <a:lstStyle/>
          <a:p>
            <a:r>
              <a:rPr lang="en-US" sz="1500" b="1" dirty="0">
                <a:latin typeface="Arial" panose="020B0604020202020204" pitchFamily="34" charset="0"/>
                <a:cs typeface="Arial" panose="020B0604020202020204" pitchFamily="34" charset="0"/>
              </a:rPr>
              <a:t>Industrial Robotics Market, Regional Share, 2021</a:t>
            </a:r>
            <a:endParaRPr lang="en-IN" sz="15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20F3385-DE50-4A75-522C-B248F05B1A69}"/>
              </a:ext>
            </a:extLst>
          </p:cNvPr>
          <p:cNvSpPr txBox="1"/>
          <p:nvPr/>
        </p:nvSpPr>
        <p:spPr>
          <a:xfrm>
            <a:off x="315351" y="6381750"/>
            <a:ext cx="11868364"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Note(s): (a) Robotic patents till 2019 is sourced from public domain, from 2019 onwards data is forecasted considering market trends, historic curve and expected growth rate, </a:t>
            </a:r>
          </a:p>
          <a:p>
            <a:r>
              <a:rPr lang="en-US" sz="800" dirty="0">
                <a:latin typeface="Arial" panose="020B0604020202020204" pitchFamily="34" charset="0"/>
                <a:cs typeface="Arial" panose="020B0604020202020204" pitchFamily="34" charset="0"/>
              </a:rPr>
              <a:t>Sources: Center for Security and Emerging Technology, World Robotics 2022</a:t>
            </a:r>
            <a:endParaRPr lang="en-IN"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7579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A89E5-ABA2-84C7-ED1F-76D8ECCDD98E}"/>
              </a:ext>
            </a:extLst>
          </p:cNvPr>
          <p:cNvSpPr/>
          <p:nvPr/>
        </p:nvSpPr>
        <p:spPr>
          <a:xfrm>
            <a:off x="3520102" y="4828365"/>
            <a:ext cx="8336936" cy="1386427"/>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CA04DE0-8008-AB5B-D118-EAD6108B9D15}"/>
              </a:ext>
            </a:extLst>
          </p:cNvPr>
          <p:cNvSpPr/>
          <p:nvPr/>
        </p:nvSpPr>
        <p:spPr>
          <a:xfrm>
            <a:off x="3506600" y="3054747"/>
            <a:ext cx="8373787" cy="1544877"/>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E917D31C-FAD0-6E62-69A9-962762180200}"/>
              </a:ext>
            </a:extLst>
          </p:cNvPr>
          <p:cNvGrpSpPr/>
          <p:nvPr/>
        </p:nvGrpSpPr>
        <p:grpSpPr>
          <a:xfrm>
            <a:off x="3507130" y="1179725"/>
            <a:ext cx="8380070" cy="4705540"/>
            <a:chOff x="141484" y="928648"/>
            <a:chExt cx="11889852" cy="5548580"/>
          </a:xfrm>
        </p:grpSpPr>
        <p:sp>
          <p:nvSpPr>
            <p:cNvPr id="49" name="Rectangle 48">
              <a:extLst>
                <a:ext uri="{FF2B5EF4-FFF2-40B4-BE49-F238E27FC236}">
                  <a16:creationId xmlns:a16="http://schemas.microsoft.com/office/drawing/2014/main" id="{1B091B09-B7C2-A11F-2DDF-30F1F38C9522}"/>
                </a:ext>
              </a:extLst>
            </p:cNvPr>
            <p:cNvSpPr/>
            <p:nvPr/>
          </p:nvSpPr>
          <p:spPr>
            <a:xfrm>
              <a:off x="170329" y="928648"/>
              <a:ext cx="11861007" cy="192170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4752F172-E956-7815-7BA4-FFD386E38A0B}"/>
                </a:ext>
              </a:extLst>
            </p:cNvPr>
            <p:cNvSpPr txBox="1"/>
            <p:nvPr/>
          </p:nvSpPr>
          <p:spPr>
            <a:xfrm>
              <a:off x="141484" y="1015999"/>
              <a:ext cx="11671885" cy="546122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Industrial automation relies on industrial robots for core operations in sectors like e-commerce, electronics, and automotive. IoT integration and global robotics investments drive market growth, exemplified by China's "Made in China 2025" initiative, focusing on quality and innovation in manufacturing..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Several factors drive market growth: demand for top-tier products requiring process visibility, energy conservation, workplace safety concerns, tech advancements, and expanding manufacturing infrastructure. In 2022, 44,196 robots were procured, up 11% from the previous year, as per A3 data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100" dirty="0">
                <a:solidFill>
                  <a:prstClr val="white"/>
                </a:solidFill>
                <a:latin typeface="Arial" panose="020B0604020202020204" pitchFamily="34" charset="0"/>
                <a:cs typeface="Arial" panose="020B0604020202020204" pitchFamily="34" charset="0"/>
              </a:endParaRPr>
            </a:p>
            <a:p>
              <a:pPr marR="0" lvl="0" algn="l" defTabSz="914400" rtl="0" eaLnBrk="1" fontAlgn="auto" latinLnBrk="0" hangingPunct="1">
                <a:lnSpc>
                  <a:spcPct val="15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Industry 4.0, the newest industrial revolution, has fueled the development of new technologies, like collaborative robots, AI-enabled robots, etc., and has enabled industries to use robots to streamline many processes, increase efficiency, and eliminate errors. Increased workplace safety and improved production capabilities have further driven industries to invest in robotic systems.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100" dirty="0">
                <a:solidFill>
                  <a:prstClr val="white"/>
                </a:solidFill>
                <a:latin typeface="Arial" panose="020B0604020202020204" pitchFamily="34" charset="0"/>
                <a:cs typeface="Arial" panose="020B0604020202020204" pitchFamily="34" charset="0"/>
              </a:endParaRPr>
            </a:p>
            <a:p>
              <a:pPr marR="0" lvl="0" algn="l" defTabSz="914400" rtl="0" eaLnBrk="1" fontAlgn="auto" latinLnBrk="0" hangingPunct="1">
                <a:lnSpc>
                  <a:spcPct val="15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As profit margins tighten, the electronics industry embraces customized production with versatile robots handling assembly and palletizing. Advanced robotics, including end effectors and vision systems, drive demand. This enables factory workers to prioritize tasks like final inspection and quality control, aided by collaborative </a:t>
              </a:r>
              <a:r>
                <a:rPr kumimoji="0" lang="en-US" sz="11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robo</a:t>
              </a:r>
              <a:endPar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 name="TextBox 1">
            <a:extLst>
              <a:ext uri="{FF2B5EF4-FFF2-40B4-BE49-F238E27FC236}">
                <a16:creationId xmlns:a16="http://schemas.microsoft.com/office/drawing/2014/main" id="{09D16350-A137-EE01-7732-B1B31AAE5A4B}"/>
              </a:ext>
            </a:extLst>
          </p:cNvPr>
          <p:cNvSpPr txBox="1"/>
          <p:nvPr/>
        </p:nvSpPr>
        <p:spPr>
          <a:xfrm>
            <a:off x="300037" y="161367"/>
            <a:ext cx="275819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A83014E4-39D1-0287-A19B-008A4D527C8C}"/>
              </a:ext>
            </a:extLst>
          </p:cNvPr>
          <p:cNvSpPr txBox="1"/>
          <p:nvPr/>
        </p:nvSpPr>
        <p:spPr>
          <a:xfrm>
            <a:off x="300037" y="643208"/>
            <a:ext cx="6354763" cy="307777"/>
          </a:xfrm>
          <a:prstGeom prst="rect">
            <a:avLst/>
          </a:prstGeom>
          <a:noFill/>
        </p:spPr>
        <p:txBody>
          <a:bodyPr wrap="square" rtlCol="0">
            <a:spAutoFit/>
          </a:bodyPr>
          <a:lstStyle/>
          <a:p>
            <a:r>
              <a:rPr lang="en-US" sz="1400" b="1" dirty="0">
                <a:solidFill>
                  <a:srgbClr val="4472C4">
                    <a:lumMod val="50000"/>
                  </a:srgbClr>
                </a:solidFill>
                <a:latin typeface="Arial" panose="020B0604020202020204" pitchFamily="34" charset="0"/>
                <a:cs typeface="Arial" panose="020B0604020202020204" pitchFamily="34" charset="0"/>
              </a:rPr>
              <a:t>Industrial Robotics| Key Trends &amp; Developments</a:t>
            </a:r>
          </a:p>
        </p:txBody>
      </p:sp>
      <p:sp>
        <p:nvSpPr>
          <p:cNvPr id="6" name="TextBox 5">
            <a:extLst>
              <a:ext uri="{FF2B5EF4-FFF2-40B4-BE49-F238E27FC236}">
                <a16:creationId xmlns:a16="http://schemas.microsoft.com/office/drawing/2014/main" id="{056BDD26-9FB1-484E-8476-EDC0B9437648}"/>
              </a:ext>
            </a:extLst>
          </p:cNvPr>
          <p:cNvSpPr txBox="1"/>
          <p:nvPr/>
        </p:nvSpPr>
        <p:spPr>
          <a:xfrm>
            <a:off x="311613" y="1433394"/>
            <a:ext cx="2758197" cy="1092607"/>
          </a:xfrm>
          <a:prstGeom prst="rect">
            <a:avLst/>
          </a:prstGeom>
          <a:solidFill>
            <a:schemeClr val="accent1">
              <a:lumMod val="50000"/>
            </a:schemeClr>
          </a:solidFill>
        </p:spPr>
        <p:txBody>
          <a:bodyPr wrap="square" rtlCol="0">
            <a:spAutoFit/>
          </a:bodyPr>
          <a:lstStyle/>
          <a:p>
            <a:pPr algn="ctr"/>
            <a:endParaRPr lang="en-US" sz="1300" b="1" dirty="0">
              <a:solidFill>
                <a:schemeClr val="bg1"/>
              </a:solidFill>
              <a:latin typeface="Arial" panose="020B0604020202020204" pitchFamily="34" charset="0"/>
              <a:cs typeface="Arial" panose="020B0604020202020204" pitchFamily="34" charset="0"/>
            </a:endParaRPr>
          </a:p>
          <a:p>
            <a:pPr algn="ctr"/>
            <a:r>
              <a:rPr lang="en-US" sz="1300" b="1" dirty="0">
                <a:solidFill>
                  <a:schemeClr val="bg1"/>
                </a:solidFill>
                <a:latin typeface="Arial" panose="020B0604020202020204" pitchFamily="34" charset="0"/>
                <a:cs typeface="Arial" panose="020B0604020202020204" pitchFamily="34" charset="0"/>
              </a:rPr>
              <a:t>Growing usage of industrial robotics in modern automation across various sectors</a:t>
            </a:r>
          </a:p>
          <a:p>
            <a:pPr algn="ctr"/>
            <a:endParaRPr lang="en-IN" sz="13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CD126A5-E20A-BED6-0B2A-7C63219E5D85}"/>
              </a:ext>
            </a:extLst>
          </p:cNvPr>
          <p:cNvSpPr txBox="1"/>
          <p:nvPr/>
        </p:nvSpPr>
        <p:spPr>
          <a:xfrm>
            <a:off x="323375" y="3366052"/>
            <a:ext cx="2758197" cy="892552"/>
          </a:xfrm>
          <a:prstGeom prst="rect">
            <a:avLst/>
          </a:prstGeom>
          <a:solidFill>
            <a:schemeClr val="accent1">
              <a:lumMod val="50000"/>
            </a:schemeClr>
          </a:solidFill>
        </p:spPr>
        <p:txBody>
          <a:bodyPr wrap="square" rtlCol="0">
            <a:spAutoFit/>
          </a:bodyPr>
          <a:lstStyle/>
          <a:p>
            <a:pPr algn="ctr"/>
            <a:endParaRPr lang="en-US" sz="1300" b="1" dirty="0">
              <a:solidFill>
                <a:schemeClr val="bg1"/>
              </a:solidFill>
              <a:latin typeface="Arial" panose="020B0604020202020204" pitchFamily="34" charset="0"/>
              <a:cs typeface="Arial" panose="020B0604020202020204" pitchFamily="34" charset="0"/>
            </a:endParaRPr>
          </a:p>
          <a:p>
            <a:pPr algn="ctr"/>
            <a:r>
              <a:rPr lang="en-US" sz="1300" b="1" dirty="0">
                <a:solidFill>
                  <a:schemeClr val="bg1"/>
                </a:solidFill>
                <a:latin typeface="Arial" panose="020B0604020202020204" pitchFamily="34" charset="0"/>
                <a:cs typeface="Arial" panose="020B0604020202020204" pitchFamily="34" charset="0"/>
              </a:rPr>
              <a:t>Increasing popularity of Industry 4.0</a:t>
            </a:r>
          </a:p>
          <a:p>
            <a:pPr algn="ctr"/>
            <a:endParaRPr lang="en-IN" sz="1300"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1D04E10-08FF-AC22-B1CD-11A79AC083B7}"/>
              </a:ext>
            </a:extLst>
          </p:cNvPr>
          <p:cNvSpPr txBox="1"/>
          <p:nvPr/>
        </p:nvSpPr>
        <p:spPr>
          <a:xfrm>
            <a:off x="311613" y="5138903"/>
            <a:ext cx="2727331" cy="892552"/>
          </a:xfrm>
          <a:prstGeom prst="rect">
            <a:avLst/>
          </a:prstGeom>
          <a:solidFill>
            <a:schemeClr val="accent1">
              <a:lumMod val="50000"/>
            </a:schemeClr>
          </a:solidFill>
        </p:spPr>
        <p:txBody>
          <a:bodyPr wrap="square" rtlCol="0">
            <a:spAutoFit/>
          </a:bodyPr>
          <a:lstStyle/>
          <a:p>
            <a:pPr algn="ctr"/>
            <a:endParaRPr lang="en-US" sz="1300" b="1" dirty="0">
              <a:solidFill>
                <a:schemeClr val="bg1"/>
              </a:solidFill>
              <a:latin typeface="Arial" panose="020B0604020202020204" pitchFamily="34" charset="0"/>
              <a:cs typeface="Arial" panose="020B0604020202020204" pitchFamily="34" charset="0"/>
            </a:endParaRPr>
          </a:p>
          <a:p>
            <a:pPr algn="ctr"/>
            <a:r>
              <a:rPr lang="en-US" sz="1300" b="1" dirty="0">
                <a:solidFill>
                  <a:schemeClr val="bg1"/>
                </a:solidFill>
                <a:latin typeface="Arial" panose="020B0604020202020204" pitchFamily="34" charset="0"/>
                <a:cs typeface="Arial" panose="020B0604020202020204" pitchFamily="34" charset="0"/>
              </a:rPr>
              <a:t> Higher customization and efficiency</a:t>
            </a:r>
          </a:p>
          <a:p>
            <a:pPr algn="ctr"/>
            <a:endParaRPr lang="en-IN" sz="1300" b="1"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632F1CF-B333-DB59-AA4B-B1117118E4EF}"/>
              </a:ext>
            </a:extLst>
          </p:cNvPr>
          <p:cNvSpPr txBox="1"/>
          <p:nvPr/>
        </p:nvSpPr>
        <p:spPr>
          <a:xfrm>
            <a:off x="310619" y="6391582"/>
            <a:ext cx="11868364"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Note(s): (a) Robotic patents till 2019 is sourced from public domain, from 2019 onwards data is forecasted considering market trends, historic curve and expected growth rate, </a:t>
            </a:r>
          </a:p>
          <a:p>
            <a:r>
              <a:rPr lang="en-US" sz="800" dirty="0">
                <a:latin typeface="Arial" panose="020B0604020202020204" pitchFamily="34" charset="0"/>
                <a:cs typeface="Arial" panose="020B0604020202020204" pitchFamily="34" charset="0"/>
              </a:rPr>
              <a:t>Sources: Center for Security and Emerging Technology</a:t>
            </a:r>
            <a:endParaRPr lang="en-IN"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8096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B091B09-B7C2-A11F-2DDF-30F1F38C9522}"/>
              </a:ext>
            </a:extLst>
          </p:cNvPr>
          <p:cNvSpPr/>
          <p:nvPr/>
        </p:nvSpPr>
        <p:spPr>
          <a:xfrm>
            <a:off x="2585233" y="1204007"/>
            <a:ext cx="9322497" cy="517774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4752F172-E956-7815-7BA4-FFD386E38A0B}"/>
              </a:ext>
            </a:extLst>
          </p:cNvPr>
          <p:cNvSpPr txBox="1"/>
          <p:nvPr/>
        </p:nvSpPr>
        <p:spPr>
          <a:xfrm>
            <a:off x="2610578" y="1204007"/>
            <a:ext cx="9271806" cy="513929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During July 2022, ABB and SKF entered into a Memorandum of Understanding (MoU) with the aim of exploring potential collaboration opportunities in the domain of manufacturing process automation. The partnership between ABB and SKF was established to jointly assess and examine potential solutions that could enhance manufacturing and processing capabilities across various industries, including food processing. This collaboration aims to assist clients in achieving higher levels of production efficiency and operational excellence.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 May 2022, Cornell University unveiled a novel industrial robot weighing 6,000 pounds. This robotic innovation holds the potential to revolutionize the construction industry by introducing large-scale 3D printing for building projects. The integration of 3D printing technology could lead to enhanced efficiency and sustainability in construction, primarily by reducing waste generated from traditional material processing methods. Among higher education institutions in the United States, Cornell stands out as one of the few using such an advanced system.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newly introduced IRB 6650S Industrial Robot system became part of Cornell's resources in February 2022. The </a:t>
            </a:r>
            <a:r>
              <a:rPr kumimoji="0" lang="en-US" sz="11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Bovay</a:t>
            </a: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Lab underwent training to effectively operate this robotic system, which essentially encompasses a long and swiveling arm. Over the past several months, the lab has conducted multiple medium-sized test prints using the robot, crafting items like benches and planters. This pioneering effort at Cornell exemplifies the institution's commitment to exploring innovative applications of robotics and 3D printing in construction practices.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During February 2022, </a:t>
            </a:r>
            <a:r>
              <a:rPr kumimoji="0" lang="en-US" sz="11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Comau</a:t>
            </a: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and IUVO unveiled wearable robotics solutions designed to enhance the efficiency of operators involved in manual load movement tasks. The primary objective of this introduction is to prioritize operator well-being by effectively reducing lower back fatigue.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 January 2022, Yaskawa Electric Corporation acquired additional shares of </a:t>
            </a:r>
            <a:r>
              <a:rPr kumimoji="0" lang="en-US" sz="11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Doolim</a:t>
            </a: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-Yaskawa Co., Ltd. This strategic move was aimed at reinforcing their presence in the sealing system and robotic painting market segments.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 January 2022, KUKA and Ford Otosan from Turkey entered into a fresh framework agreement. This agreement pertains to the delivery of over 700 robots for Ford's upcoming project involving electric and connected commercial vehicles at its </a:t>
            </a:r>
            <a:r>
              <a:rPr kumimoji="0" lang="en-US" sz="11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Cocaeri</a:t>
            </a: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plant. Notably, this contract underscores the ongoing corporate collaboration that has persisted for more than two decades.</a:t>
            </a:r>
          </a:p>
        </p:txBody>
      </p:sp>
      <p:sp>
        <p:nvSpPr>
          <p:cNvPr id="2" name="TextBox 1">
            <a:extLst>
              <a:ext uri="{FF2B5EF4-FFF2-40B4-BE49-F238E27FC236}">
                <a16:creationId xmlns:a16="http://schemas.microsoft.com/office/drawing/2014/main" id="{DB877FE8-53FA-B2A0-845A-AEF70BE14B5B}"/>
              </a:ext>
            </a:extLst>
          </p:cNvPr>
          <p:cNvSpPr txBox="1"/>
          <p:nvPr/>
        </p:nvSpPr>
        <p:spPr>
          <a:xfrm>
            <a:off x="300037" y="161367"/>
            <a:ext cx="275819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52421B64-A46A-B22D-D526-CBE6E8CEE87F}"/>
              </a:ext>
            </a:extLst>
          </p:cNvPr>
          <p:cNvSpPr txBox="1"/>
          <p:nvPr/>
        </p:nvSpPr>
        <p:spPr>
          <a:xfrm>
            <a:off x="300038" y="643208"/>
            <a:ext cx="6354762" cy="307777"/>
          </a:xfrm>
          <a:prstGeom prst="rect">
            <a:avLst/>
          </a:prstGeom>
          <a:noFill/>
        </p:spPr>
        <p:txBody>
          <a:bodyPr wrap="square" rtlCol="0">
            <a:spAutoFit/>
          </a:bodyPr>
          <a:lstStyle/>
          <a:p>
            <a:r>
              <a:rPr lang="en-US" sz="1400" b="1" dirty="0">
                <a:solidFill>
                  <a:srgbClr val="4472C4">
                    <a:lumMod val="50000"/>
                  </a:srgbClr>
                </a:solidFill>
                <a:latin typeface="Arial" panose="020B0604020202020204" pitchFamily="34" charset="0"/>
                <a:cs typeface="Arial" panose="020B0604020202020204" pitchFamily="34" charset="0"/>
              </a:rPr>
              <a:t>Industrial Robotics| Products/Technologies Launches</a:t>
            </a:r>
          </a:p>
        </p:txBody>
      </p:sp>
      <p:pic>
        <p:nvPicPr>
          <p:cNvPr id="5" name="Picture 4">
            <a:extLst>
              <a:ext uri="{FF2B5EF4-FFF2-40B4-BE49-F238E27FC236}">
                <a16:creationId xmlns:a16="http://schemas.microsoft.com/office/drawing/2014/main" id="{19CBABBC-B22B-ABF8-B82B-54C97E4A304A}"/>
              </a:ext>
            </a:extLst>
          </p:cNvPr>
          <p:cNvPicPr>
            <a:picLocks noChangeAspect="1"/>
          </p:cNvPicPr>
          <p:nvPr/>
        </p:nvPicPr>
        <p:blipFill>
          <a:blip r:embed="rId2"/>
          <a:stretch>
            <a:fillRect/>
          </a:stretch>
        </p:blipFill>
        <p:spPr>
          <a:xfrm>
            <a:off x="313116" y="1111862"/>
            <a:ext cx="955247" cy="472481"/>
          </a:xfrm>
          <a:prstGeom prst="rect">
            <a:avLst/>
          </a:prstGeom>
        </p:spPr>
      </p:pic>
      <p:pic>
        <p:nvPicPr>
          <p:cNvPr id="7" name="Picture 6">
            <a:extLst>
              <a:ext uri="{FF2B5EF4-FFF2-40B4-BE49-F238E27FC236}">
                <a16:creationId xmlns:a16="http://schemas.microsoft.com/office/drawing/2014/main" id="{1D1D0A02-5254-B151-B6C7-C9164CEB0D4D}"/>
              </a:ext>
            </a:extLst>
          </p:cNvPr>
          <p:cNvPicPr>
            <a:picLocks noChangeAspect="1"/>
          </p:cNvPicPr>
          <p:nvPr/>
        </p:nvPicPr>
        <p:blipFill>
          <a:blip r:embed="rId3"/>
          <a:stretch>
            <a:fillRect/>
          </a:stretch>
        </p:blipFill>
        <p:spPr>
          <a:xfrm>
            <a:off x="1423834" y="1213032"/>
            <a:ext cx="1005927" cy="420361"/>
          </a:xfrm>
          <a:prstGeom prst="rect">
            <a:avLst/>
          </a:prstGeom>
        </p:spPr>
      </p:pic>
      <p:pic>
        <p:nvPicPr>
          <p:cNvPr id="4" name="Picture 3">
            <a:extLst>
              <a:ext uri="{FF2B5EF4-FFF2-40B4-BE49-F238E27FC236}">
                <a16:creationId xmlns:a16="http://schemas.microsoft.com/office/drawing/2014/main" id="{4EEA7A4C-878B-6DFF-CA2B-7F39D55B59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3234" y="2239920"/>
            <a:ext cx="642366" cy="642366"/>
          </a:xfrm>
          <a:prstGeom prst="rect">
            <a:avLst/>
          </a:prstGeom>
        </p:spPr>
      </p:pic>
      <p:pic>
        <p:nvPicPr>
          <p:cNvPr id="10" name="Picture 9">
            <a:extLst>
              <a:ext uri="{FF2B5EF4-FFF2-40B4-BE49-F238E27FC236}">
                <a16:creationId xmlns:a16="http://schemas.microsoft.com/office/drawing/2014/main" id="{C93CB09F-8B7E-2A42-E489-C12BD4A9A8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502" y="4196698"/>
            <a:ext cx="472481" cy="472481"/>
          </a:xfrm>
          <a:prstGeom prst="rect">
            <a:avLst/>
          </a:prstGeom>
        </p:spPr>
      </p:pic>
      <p:pic>
        <p:nvPicPr>
          <p:cNvPr id="11" name="Picture 10">
            <a:extLst>
              <a:ext uri="{FF2B5EF4-FFF2-40B4-BE49-F238E27FC236}">
                <a16:creationId xmlns:a16="http://schemas.microsoft.com/office/drawing/2014/main" id="{B33D292F-3DB5-34D1-8597-D947229CB9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455715" y="4256137"/>
            <a:ext cx="1005927" cy="405723"/>
          </a:xfrm>
          <a:prstGeom prst="rect">
            <a:avLst/>
          </a:prstGeom>
        </p:spPr>
      </p:pic>
      <p:pic>
        <p:nvPicPr>
          <p:cNvPr id="12" name="Picture 11">
            <a:extLst>
              <a:ext uri="{FF2B5EF4-FFF2-40B4-BE49-F238E27FC236}">
                <a16:creationId xmlns:a16="http://schemas.microsoft.com/office/drawing/2014/main" id="{284266EA-8F93-F2AF-837E-6B629FB857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20116" y="5029847"/>
            <a:ext cx="1698085" cy="307777"/>
          </a:xfrm>
          <a:prstGeom prst="rect">
            <a:avLst/>
          </a:prstGeom>
        </p:spPr>
      </p:pic>
      <p:pic>
        <p:nvPicPr>
          <p:cNvPr id="14" name="Picture 13">
            <a:extLst>
              <a:ext uri="{FF2B5EF4-FFF2-40B4-BE49-F238E27FC236}">
                <a16:creationId xmlns:a16="http://schemas.microsoft.com/office/drawing/2014/main" id="{5C5C76FD-DEAD-344A-9329-85A8D84162D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13914" y="5665214"/>
            <a:ext cx="955247" cy="161846"/>
          </a:xfrm>
          <a:prstGeom prst="rect">
            <a:avLst/>
          </a:prstGeom>
        </p:spPr>
      </p:pic>
      <p:pic>
        <p:nvPicPr>
          <p:cNvPr id="15" name="Picture 14">
            <a:extLst>
              <a:ext uri="{FF2B5EF4-FFF2-40B4-BE49-F238E27FC236}">
                <a16:creationId xmlns:a16="http://schemas.microsoft.com/office/drawing/2014/main" id="{0123701B-6417-DF63-5BCA-CF50BFF561D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455715" y="5400171"/>
            <a:ext cx="955247" cy="716987"/>
          </a:xfrm>
          <a:prstGeom prst="rect">
            <a:avLst/>
          </a:prstGeom>
        </p:spPr>
      </p:pic>
      <p:pic>
        <p:nvPicPr>
          <p:cNvPr id="16" name="Picture 15">
            <a:extLst>
              <a:ext uri="{FF2B5EF4-FFF2-40B4-BE49-F238E27FC236}">
                <a16:creationId xmlns:a16="http://schemas.microsoft.com/office/drawing/2014/main" id="{08DC634D-4254-EF12-D176-B2FCB73102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8259" y="3294277"/>
            <a:ext cx="642366" cy="642366"/>
          </a:xfrm>
          <a:prstGeom prst="rect">
            <a:avLst/>
          </a:prstGeom>
        </p:spPr>
      </p:pic>
    </p:spTree>
    <p:extLst>
      <p:ext uri="{BB962C8B-B14F-4D97-AF65-F5344CB8AC3E}">
        <p14:creationId xmlns:p14="http://schemas.microsoft.com/office/powerpoint/2010/main" val="98779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4">
            <a:extLst>
              <a:ext uri="{FF2B5EF4-FFF2-40B4-BE49-F238E27FC236}">
                <a16:creationId xmlns:a16="http://schemas.microsoft.com/office/drawing/2014/main" id="{10C7F9FD-195B-D946-2C4D-5B62088162C9}"/>
              </a:ext>
            </a:extLst>
          </p:cNvPr>
          <p:cNvSpPr txBox="1">
            <a:spLocks/>
          </p:cNvSpPr>
          <p:nvPr/>
        </p:nvSpPr>
        <p:spPr>
          <a:xfrm>
            <a:off x="11613318" y="6423705"/>
            <a:ext cx="359080" cy="269876"/>
          </a:xfrm>
          <a:prstGeom prst="rect">
            <a:avLst/>
          </a:prstGeom>
        </p:spPr>
        <p:txBody>
          <a:bodyPr/>
          <a:lst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4B17068C-EB94-40A3-A5F2-664CDD77FDAC}"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4" name="Oval 1023">
            <a:extLst>
              <a:ext uri="{FF2B5EF4-FFF2-40B4-BE49-F238E27FC236}">
                <a16:creationId xmlns:a16="http://schemas.microsoft.com/office/drawing/2014/main" id="{C67FA9E7-68EF-AC36-511E-3C2D4EC6AC15}"/>
              </a:ext>
            </a:extLst>
          </p:cNvPr>
          <p:cNvSpPr/>
          <p:nvPr/>
        </p:nvSpPr>
        <p:spPr>
          <a:xfrm>
            <a:off x="635462" y="1347575"/>
            <a:ext cx="274320" cy="274320"/>
          </a:xfrm>
          <a:prstGeom prst="ellipse">
            <a:avLst/>
          </a:prstGeom>
          <a:solidFill>
            <a:srgbClr val="0E5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027" name="TextBox 1026">
            <a:extLst>
              <a:ext uri="{FF2B5EF4-FFF2-40B4-BE49-F238E27FC236}">
                <a16:creationId xmlns:a16="http://schemas.microsoft.com/office/drawing/2014/main" id="{AB9B675A-AC6D-F30F-C836-84AEFF79A553}"/>
              </a:ext>
            </a:extLst>
          </p:cNvPr>
          <p:cNvSpPr txBox="1"/>
          <p:nvPr/>
        </p:nvSpPr>
        <p:spPr>
          <a:xfrm>
            <a:off x="1054330" y="1100419"/>
            <a:ext cx="9967858" cy="38843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Introduction</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Patent Analysis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Industrial Robotics Market Overview</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Industrial Robot Installation 2012-2030</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Key Trends &amp; D</a:t>
            </a:r>
            <a:r>
              <a:rPr lang="en-US" dirty="0" err="1">
                <a:solidFill>
                  <a:prstClr val="black">
                    <a:lumMod val="85000"/>
                    <a:lumOff val="15000"/>
                  </a:prstClr>
                </a:solidFill>
                <a:latin typeface="Arial" panose="020B0604020202020204" pitchFamily="34" charset="0"/>
                <a:cs typeface="Arial" panose="020B0604020202020204" pitchFamily="34" charset="0"/>
              </a:rPr>
              <a:t>evelopments</a:t>
            </a:r>
            <a:endParaRPr kumimoji="0" 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a:p>
            <a:pPr>
              <a:lnSpc>
                <a:spcPct val="200000"/>
              </a:lnSpc>
              <a:defRPr/>
            </a:pPr>
            <a:r>
              <a:rPr lang="en-US" dirty="0">
                <a:solidFill>
                  <a:prstClr val="black">
                    <a:lumMod val="85000"/>
                    <a:lumOff val="15000"/>
                  </a:prstClr>
                </a:solidFill>
                <a:latin typeface="Arial" panose="020B0604020202020204" pitchFamily="34" charset="0"/>
                <a:cs typeface="Arial" panose="020B0604020202020204" pitchFamily="34" charset="0"/>
              </a:rPr>
              <a:t>Products/Technologies Launches</a:t>
            </a:r>
            <a:endParaRPr kumimoji="0" 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cxnSp>
        <p:nvCxnSpPr>
          <p:cNvPr id="1029" name="Straight Connector 1028">
            <a:extLst>
              <a:ext uri="{FF2B5EF4-FFF2-40B4-BE49-F238E27FC236}">
                <a16:creationId xmlns:a16="http://schemas.microsoft.com/office/drawing/2014/main" id="{1846487E-F743-3B3B-7E89-82BA08A02831}"/>
              </a:ext>
            </a:extLst>
          </p:cNvPr>
          <p:cNvCxnSpPr>
            <a:cxnSpLocks/>
          </p:cNvCxnSpPr>
          <p:nvPr/>
        </p:nvCxnSpPr>
        <p:spPr>
          <a:xfrm>
            <a:off x="11613317" y="1215089"/>
            <a:ext cx="1" cy="3223122"/>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4E389474-E257-0285-4C69-E19B1B25470C}"/>
              </a:ext>
            </a:extLst>
          </p:cNvPr>
          <p:cNvSpPr txBox="1"/>
          <p:nvPr/>
        </p:nvSpPr>
        <p:spPr>
          <a:xfrm>
            <a:off x="11007677" y="1099476"/>
            <a:ext cx="542166" cy="333873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03</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04</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08</a:t>
            </a:r>
          </a:p>
          <a:p>
            <a:pPr marL="0" marR="0" lvl="0" indent="0" algn="l" defTabSz="914400" rtl="0" eaLnBrk="1" fontAlgn="auto" latinLnBrk="0" hangingPunct="1">
              <a:lnSpc>
                <a:spcPct val="200000"/>
              </a:lnSpc>
              <a:spcBef>
                <a:spcPts val="0"/>
              </a:spcBef>
              <a:spcAft>
                <a:spcPts val="0"/>
              </a:spcAft>
              <a:buClrTx/>
              <a:buSzTx/>
              <a:buFontTx/>
              <a:buNone/>
              <a:tabLst/>
              <a:defRPr/>
            </a:pPr>
            <a:r>
              <a:rPr lang="en-US" dirty="0">
                <a:solidFill>
                  <a:prstClr val="black">
                    <a:lumMod val="85000"/>
                    <a:lumOff val="15000"/>
                  </a:prstClr>
                </a:solidFill>
                <a:latin typeface="Calibri" panose="020F0502020204030204"/>
              </a:rPr>
              <a:t>10</a:t>
            </a:r>
            <a:endParaRPr kumimoji="0" 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13</a:t>
            </a:r>
          </a:p>
          <a:p>
            <a:pPr marL="0" marR="0" lvl="0" indent="0" algn="l" defTabSz="914400" rtl="0" eaLnBrk="1" fontAlgn="auto" latinLnBrk="0" hangingPunct="1">
              <a:lnSpc>
                <a:spcPct val="200000"/>
              </a:lnSpc>
              <a:spcBef>
                <a:spcPts val="0"/>
              </a:spcBef>
              <a:spcAft>
                <a:spcPts val="0"/>
              </a:spcAft>
              <a:buClrTx/>
              <a:buSzTx/>
              <a:buFontTx/>
              <a:buNone/>
              <a:tabLst/>
              <a:defRPr/>
            </a:pPr>
            <a:r>
              <a:rPr lang="en-US" dirty="0">
                <a:solidFill>
                  <a:prstClr val="black">
                    <a:lumMod val="85000"/>
                    <a:lumOff val="15000"/>
                  </a:prstClr>
                </a:solidFill>
                <a:latin typeface="Calibri" panose="020F0502020204030204"/>
              </a:rPr>
              <a:t>14</a:t>
            </a:r>
            <a:endParaRPr kumimoji="0" 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endParaRPr>
          </a:p>
        </p:txBody>
      </p:sp>
      <p:sp>
        <p:nvSpPr>
          <p:cNvPr id="1032" name="Oval 1031">
            <a:extLst>
              <a:ext uri="{FF2B5EF4-FFF2-40B4-BE49-F238E27FC236}">
                <a16:creationId xmlns:a16="http://schemas.microsoft.com/office/drawing/2014/main" id="{3EDBA791-CCE0-53A6-5C98-8E7EA44025E4}"/>
              </a:ext>
            </a:extLst>
          </p:cNvPr>
          <p:cNvSpPr/>
          <p:nvPr/>
        </p:nvSpPr>
        <p:spPr>
          <a:xfrm>
            <a:off x="635462" y="1895030"/>
            <a:ext cx="274320" cy="274320"/>
          </a:xfrm>
          <a:prstGeom prst="ellipse">
            <a:avLst/>
          </a:prstGeom>
          <a:solidFill>
            <a:srgbClr val="0E5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033" name="Oval 1032">
            <a:extLst>
              <a:ext uri="{FF2B5EF4-FFF2-40B4-BE49-F238E27FC236}">
                <a16:creationId xmlns:a16="http://schemas.microsoft.com/office/drawing/2014/main" id="{38D36C35-CA27-732D-DE40-E537E27788DA}"/>
              </a:ext>
            </a:extLst>
          </p:cNvPr>
          <p:cNvSpPr/>
          <p:nvPr/>
        </p:nvSpPr>
        <p:spPr>
          <a:xfrm>
            <a:off x="635462" y="2420898"/>
            <a:ext cx="274320" cy="274320"/>
          </a:xfrm>
          <a:prstGeom prst="ellipse">
            <a:avLst/>
          </a:prstGeom>
          <a:solidFill>
            <a:srgbClr val="0E5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34" name="Oval 1033">
            <a:extLst>
              <a:ext uri="{FF2B5EF4-FFF2-40B4-BE49-F238E27FC236}">
                <a16:creationId xmlns:a16="http://schemas.microsoft.com/office/drawing/2014/main" id="{ACFC79C6-333D-19FA-AEDB-193E085D99B1}"/>
              </a:ext>
            </a:extLst>
          </p:cNvPr>
          <p:cNvSpPr/>
          <p:nvPr/>
        </p:nvSpPr>
        <p:spPr>
          <a:xfrm>
            <a:off x="635462" y="2984866"/>
            <a:ext cx="274320" cy="274320"/>
          </a:xfrm>
          <a:prstGeom prst="ellipse">
            <a:avLst/>
          </a:prstGeom>
          <a:solidFill>
            <a:srgbClr val="0E5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6" name="Oval 5">
            <a:extLst>
              <a:ext uri="{FF2B5EF4-FFF2-40B4-BE49-F238E27FC236}">
                <a16:creationId xmlns:a16="http://schemas.microsoft.com/office/drawing/2014/main" id="{8A4429BE-53E9-D279-8580-A31F401BE655}"/>
              </a:ext>
            </a:extLst>
          </p:cNvPr>
          <p:cNvSpPr/>
          <p:nvPr/>
        </p:nvSpPr>
        <p:spPr>
          <a:xfrm>
            <a:off x="642158" y="3529187"/>
            <a:ext cx="274320" cy="274320"/>
          </a:xfrm>
          <a:prstGeom prst="ellipse">
            <a:avLst/>
          </a:prstGeom>
          <a:solidFill>
            <a:srgbClr val="0E5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8" name="TextBox 7">
            <a:extLst>
              <a:ext uri="{FF2B5EF4-FFF2-40B4-BE49-F238E27FC236}">
                <a16:creationId xmlns:a16="http://schemas.microsoft.com/office/drawing/2014/main" id="{949ED5A6-B2BD-D78C-A740-C1FD3174BC4B}"/>
              </a:ext>
            </a:extLst>
          </p:cNvPr>
          <p:cNvSpPr txBox="1"/>
          <p:nvPr/>
        </p:nvSpPr>
        <p:spPr>
          <a:xfrm>
            <a:off x="170329" y="161367"/>
            <a:ext cx="2887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EB7D2509-D20D-B92F-74FB-399B99EEFAB0}"/>
              </a:ext>
            </a:extLst>
          </p:cNvPr>
          <p:cNvSpPr txBox="1"/>
          <p:nvPr/>
        </p:nvSpPr>
        <p:spPr>
          <a:xfrm>
            <a:off x="173225" y="643208"/>
            <a:ext cx="6786375" cy="338554"/>
          </a:xfrm>
          <a:prstGeom prst="rect">
            <a:avLst/>
          </a:prstGeom>
          <a:noFill/>
        </p:spPr>
        <p:txBody>
          <a:bodyPr wrap="square" rtlCol="0">
            <a:spAutoFit/>
          </a:bodyPr>
          <a:lstStyle/>
          <a:p>
            <a:r>
              <a:rPr lang="en-US" sz="1600" b="1" dirty="0">
                <a:solidFill>
                  <a:srgbClr val="4472C4">
                    <a:lumMod val="50000"/>
                  </a:srgbClr>
                </a:solidFill>
                <a:latin typeface="Arial" panose="020B0604020202020204" pitchFamily="34" charset="0"/>
                <a:cs typeface="Arial" panose="020B0604020202020204" pitchFamily="34" charset="0"/>
              </a:rPr>
              <a:t>Table of Contents</a:t>
            </a:r>
            <a:endParaRPr lang="en-AG" sz="1600" b="1" dirty="0">
              <a:solidFill>
                <a:srgbClr val="4472C4">
                  <a:lumMod val="50000"/>
                </a:srgbClr>
              </a:solidFill>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746F346A-2FD7-5BC7-F825-9460BD2A01C9}"/>
              </a:ext>
            </a:extLst>
          </p:cNvPr>
          <p:cNvSpPr/>
          <p:nvPr/>
        </p:nvSpPr>
        <p:spPr>
          <a:xfrm>
            <a:off x="635462" y="4032160"/>
            <a:ext cx="274320" cy="274320"/>
          </a:xfrm>
          <a:prstGeom prst="ellipse">
            <a:avLst/>
          </a:prstGeom>
          <a:solidFill>
            <a:srgbClr val="0E5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Calibri" panose="020F0502020204030204"/>
              </a:rPr>
              <a:t>6</a:t>
            </a: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281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B091B09-B7C2-A11F-2DDF-30F1F38C9522}"/>
              </a:ext>
            </a:extLst>
          </p:cNvPr>
          <p:cNvSpPr/>
          <p:nvPr/>
        </p:nvSpPr>
        <p:spPr>
          <a:xfrm>
            <a:off x="8668444" y="512763"/>
            <a:ext cx="3173636" cy="5868987"/>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4752F172-E956-7815-7BA4-FFD386E38A0B}"/>
              </a:ext>
            </a:extLst>
          </p:cNvPr>
          <p:cNvSpPr txBox="1"/>
          <p:nvPr/>
        </p:nvSpPr>
        <p:spPr>
          <a:xfrm>
            <a:off x="8636702" y="605438"/>
            <a:ext cx="3213534" cy="564712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Robotics is an interdisciplinary field encompassing science, engineering, and technology that involves designing, building, operating, and applying robots. These autonomous machines can undertake tasks, often in collaboration with humans, across diverse sectors such as industry, research, healthcare, and space exploration.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Innovation within robotics holds significant significance in driving various domains. It not only elevates a nation's manufacturing capabilities and military strength but also augments overall industrial efficiency, enabling workers to engage in more complex tasks that require human ingenuity.</a:t>
            </a:r>
            <a:endParaRPr kumimoji="0" lang="en-IN" sz="11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Patent activity serves as a key indicator of a country's prowess in robotics technology. Robust patenting reflects active research, development endeavors, and substantial national investments, showcasing a nation's commitment </a:t>
            </a:r>
            <a:r>
              <a:rPr lang="en-US" sz="1100" dirty="0">
                <a:solidFill>
                  <a:schemeClr val="bg1"/>
                </a:solidFill>
                <a:latin typeface="Arial" panose="020B0604020202020204" pitchFamily="34" charset="0"/>
                <a:cs typeface="Arial" panose="020B0604020202020204" pitchFamily="34" charset="0"/>
              </a:rPr>
              <a:t>to advancing in the field of robotics.</a:t>
            </a:r>
            <a:endParaRPr lang="en-IN" sz="1100"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B59F7504-769D-DD7B-FC83-DB6915CADAAC}"/>
              </a:ext>
            </a:extLst>
          </p:cNvPr>
          <p:cNvSpPr txBox="1"/>
          <p:nvPr/>
        </p:nvSpPr>
        <p:spPr>
          <a:xfrm>
            <a:off x="300037" y="161367"/>
            <a:ext cx="275819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53" name="TextBox 52">
            <a:extLst>
              <a:ext uri="{FF2B5EF4-FFF2-40B4-BE49-F238E27FC236}">
                <a16:creationId xmlns:a16="http://schemas.microsoft.com/office/drawing/2014/main" id="{20A688F4-5F06-1F3C-B68E-865101F8C156}"/>
              </a:ext>
            </a:extLst>
          </p:cNvPr>
          <p:cNvSpPr txBox="1"/>
          <p:nvPr/>
        </p:nvSpPr>
        <p:spPr>
          <a:xfrm>
            <a:off x="300038" y="566237"/>
            <a:ext cx="78531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Introduction</a:t>
            </a:r>
            <a:r>
              <a:rPr lang="en-US" sz="1400" b="1" dirty="0">
                <a:solidFill>
                  <a:srgbClr val="4472C4">
                    <a:lumMod val="50000"/>
                  </a:srgbClr>
                </a:solidFill>
                <a:latin typeface="Arial" panose="020B0604020202020204" pitchFamily="34" charset="0"/>
                <a:cs typeface="Arial" panose="020B0604020202020204" pitchFamily="34" charset="0"/>
              </a:rPr>
              <a:t> | Robotics</a:t>
            </a:r>
            <a:endParaRPr kumimoji="0" lang="en-AG" sz="14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2" name="Rectangle: Rounded Corners 1">
            <a:extLst>
              <a:ext uri="{FF2B5EF4-FFF2-40B4-BE49-F238E27FC236}">
                <a16:creationId xmlns:a16="http://schemas.microsoft.com/office/drawing/2014/main" id="{034B4081-1E17-AFDF-BC19-FABB2C164832}"/>
              </a:ext>
            </a:extLst>
          </p:cNvPr>
          <p:cNvSpPr/>
          <p:nvPr/>
        </p:nvSpPr>
        <p:spPr>
          <a:xfrm>
            <a:off x="370041" y="1963954"/>
            <a:ext cx="1801904" cy="57776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Arial" panose="020B0604020202020204" pitchFamily="34" charset="0"/>
                <a:cs typeface="Arial" panose="020B0604020202020204" pitchFamily="34" charset="0"/>
              </a:rPr>
              <a:t>Industrial Robot</a:t>
            </a:r>
          </a:p>
        </p:txBody>
      </p:sp>
      <p:cxnSp>
        <p:nvCxnSpPr>
          <p:cNvPr id="7" name="Straight Connector 6">
            <a:extLst>
              <a:ext uri="{FF2B5EF4-FFF2-40B4-BE49-F238E27FC236}">
                <a16:creationId xmlns:a16="http://schemas.microsoft.com/office/drawing/2014/main" id="{1C83CBDF-5D80-7EF2-59B9-9BCA3955E268}"/>
              </a:ext>
            </a:extLst>
          </p:cNvPr>
          <p:cNvCxnSpPr>
            <a:cxnSpLocks/>
          </p:cNvCxnSpPr>
          <p:nvPr/>
        </p:nvCxnSpPr>
        <p:spPr>
          <a:xfrm>
            <a:off x="1244097" y="2540604"/>
            <a:ext cx="8965" cy="358589"/>
          </a:xfrm>
          <a:prstGeom prst="line">
            <a:avLst/>
          </a:prstGeom>
          <a:ln w="38100"/>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2D602176-4C12-2B87-1972-3BBE93F89E92}"/>
              </a:ext>
            </a:extLst>
          </p:cNvPr>
          <p:cNvCxnSpPr/>
          <p:nvPr/>
        </p:nvCxnSpPr>
        <p:spPr>
          <a:xfrm flipH="1">
            <a:off x="627533" y="2909276"/>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A256D229-5042-3C7F-692F-EA85BB2C4EBE}"/>
              </a:ext>
            </a:extLst>
          </p:cNvPr>
          <p:cNvCxnSpPr/>
          <p:nvPr/>
        </p:nvCxnSpPr>
        <p:spPr>
          <a:xfrm flipH="1">
            <a:off x="1264028" y="2909276"/>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012A46D0-52AD-8964-6DE6-8D02BC023C7D}"/>
              </a:ext>
            </a:extLst>
          </p:cNvPr>
          <p:cNvCxnSpPr/>
          <p:nvPr/>
        </p:nvCxnSpPr>
        <p:spPr>
          <a:xfrm>
            <a:off x="627533" y="2900312"/>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DF44AA15-6889-2E68-870F-889CDCD3C291}"/>
              </a:ext>
            </a:extLst>
          </p:cNvPr>
          <p:cNvCxnSpPr/>
          <p:nvPr/>
        </p:nvCxnSpPr>
        <p:spPr>
          <a:xfrm>
            <a:off x="1891558" y="2900312"/>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91259D6A-821B-8AC7-1621-2AC9102FABEA}"/>
              </a:ext>
            </a:extLst>
          </p:cNvPr>
          <p:cNvSpPr/>
          <p:nvPr/>
        </p:nvSpPr>
        <p:spPr>
          <a:xfrm>
            <a:off x="300038" y="3330393"/>
            <a:ext cx="864972" cy="11701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Caged Industrial</a:t>
            </a:r>
          </a:p>
          <a:p>
            <a:pPr algn="ctr"/>
            <a:r>
              <a:rPr lang="en-IN" sz="1100" b="1" dirty="0">
                <a:solidFill>
                  <a:schemeClr val="tx1"/>
                </a:solidFill>
                <a:latin typeface="Arial" panose="020B0604020202020204" pitchFamily="34" charset="0"/>
                <a:cs typeface="Arial" panose="020B0604020202020204" pitchFamily="34" charset="0"/>
              </a:rPr>
              <a:t>Robot</a:t>
            </a:r>
          </a:p>
          <a:p>
            <a:endParaRPr lang="en-IN" sz="1000" dirty="0">
              <a:solidFill>
                <a:schemeClr val="tx1"/>
              </a:solidFill>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976ADF64-2753-5A1C-BE1E-30433B7C7281}"/>
              </a:ext>
            </a:extLst>
          </p:cNvPr>
          <p:cNvSpPr/>
          <p:nvPr/>
        </p:nvSpPr>
        <p:spPr>
          <a:xfrm>
            <a:off x="1520119" y="3330163"/>
            <a:ext cx="905430" cy="11701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Co-Bot</a:t>
            </a:r>
          </a:p>
        </p:txBody>
      </p:sp>
      <p:cxnSp>
        <p:nvCxnSpPr>
          <p:cNvPr id="23" name="Straight Connector 22">
            <a:extLst>
              <a:ext uri="{FF2B5EF4-FFF2-40B4-BE49-F238E27FC236}">
                <a16:creationId xmlns:a16="http://schemas.microsoft.com/office/drawing/2014/main" id="{71914EF5-396E-A157-AEE9-D084A91DCD82}"/>
              </a:ext>
            </a:extLst>
          </p:cNvPr>
          <p:cNvCxnSpPr>
            <a:cxnSpLocks/>
          </p:cNvCxnSpPr>
          <p:nvPr/>
        </p:nvCxnSpPr>
        <p:spPr>
          <a:xfrm>
            <a:off x="5782235" y="2466346"/>
            <a:ext cx="0" cy="429074"/>
          </a:xfrm>
          <a:prstGeom prst="line">
            <a:avLst/>
          </a:prstGeom>
          <a:ln w="38100"/>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1E3BD037-201B-50EF-50A1-AC8237A04798}"/>
              </a:ext>
            </a:extLst>
          </p:cNvPr>
          <p:cNvCxnSpPr/>
          <p:nvPr/>
        </p:nvCxnSpPr>
        <p:spPr>
          <a:xfrm flipH="1">
            <a:off x="6417484" y="2851554"/>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2218DDED-C69C-C88A-14F7-79AAB2D606A9}"/>
              </a:ext>
            </a:extLst>
          </p:cNvPr>
          <p:cNvCxnSpPr/>
          <p:nvPr/>
        </p:nvCxnSpPr>
        <p:spPr>
          <a:xfrm flipH="1">
            <a:off x="7011396" y="2851554"/>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E751385C-1395-8649-838A-819AC4EBC573}"/>
              </a:ext>
            </a:extLst>
          </p:cNvPr>
          <p:cNvCxnSpPr/>
          <p:nvPr/>
        </p:nvCxnSpPr>
        <p:spPr>
          <a:xfrm>
            <a:off x="6820895" y="2863538"/>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63C6EB6-F84D-C743-9E23-A0A82D1F843B}"/>
              </a:ext>
            </a:extLst>
          </p:cNvPr>
          <p:cNvCxnSpPr/>
          <p:nvPr/>
        </p:nvCxnSpPr>
        <p:spPr>
          <a:xfrm>
            <a:off x="7621993" y="2833123"/>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8" name="Rectangle: Rounded Corners 27">
            <a:extLst>
              <a:ext uri="{FF2B5EF4-FFF2-40B4-BE49-F238E27FC236}">
                <a16:creationId xmlns:a16="http://schemas.microsoft.com/office/drawing/2014/main" id="{3CC7E422-9043-6F8C-6C23-388BB3FDF280}"/>
              </a:ext>
            </a:extLst>
          </p:cNvPr>
          <p:cNvSpPr/>
          <p:nvPr/>
        </p:nvSpPr>
        <p:spPr>
          <a:xfrm>
            <a:off x="6337407" y="3262467"/>
            <a:ext cx="905430" cy="11701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Autonomous</a:t>
            </a:r>
          </a:p>
          <a:p>
            <a:pPr algn="ctr"/>
            <a:r>
              <a:rPr lang="en-IN" sz="1100" b="1" dirty="0">
                <a:solidFill>
                  <a:schemeClr val="tx1"/>
                </a:solidFill>
                <a:latin typeface="Arial" panose="020B0604020202020204" pitchFamily="34" charset="0"/>
                <a:cs typeface="Arial" panose="020B0604020202020204" pitchFamily="34" charset="0"/>
              </a:rPr>
              <a:t>vehicle</a:t>
            </a:r>
          </a:p>
        </p:txBody>
      </p:sp>
      <p:sp>
        <p:nvSpPr>
          <p:cNvPr id="29" name="Rectangle: Rounded Corners 28">
            <a:extLst>
              <a:ext uri="{FF2B5EF4-FFF2-40B4-BE49-F238E27FC236}">
                <a16:creationId xmlns:a16="http://schemas.microsoft.com/office/drawing/2014/main" id="{A21CADA4-F7CC-D65F-A9A2-26500A47B6D1}"/>
              </a:ext>
            </a:extLst>
          </p:cNvPr>
          <p:cNvSpPr/>
          <p:nvPr/>
        </p:nvSpPr>
        <p:spPr>
          <a:xfrm>
            <a:off x="7310070" y="3272441"/>
            <a:ext cx="905430" cy="11701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Drone</a:t>
            </a:r>
          </a:p>
        </p:txBody>
      </p:sp>
      <p:cxnSp>
        <p:nvCxnSpPr>
          <p:cNvPr id="30" name="Straight Connector 29">
            <a:extLst>
              <a:ext uri="{FF2B5EF4-FFF2-40B4-BE49-F238E27FC236}">
                <a16:creationId xmlns:a16="http://schemas.microsoft.com/office/drawing/2014/main" id="{F318AE4D-50A3-184B-C713-1A67C8DAD785}"/>
              </a:ext>
            </a:extLst>
          </p:cNvPr>
          <p:cNvCxnSpPr/>
          <p:nvPr/>
        </p:nvCxnSpPr>
        <p:spPr>
          <a:xfrm flipH="1">
            <a:off x="5978213" y="2851554"/>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A5C323A3-E8BD-D859-13D0-6DBF69CFEBB2}"/>
              </a:ext>
            </a:extLst>
          </p:cNvPr>
          <p:cNvCxnSpPr/>
          <p:nvPr/>
        </p:nvCxnSpPr>
        <p:spPr>
          <a:xfrm>
            <a:off x="5782235" y="2842590"/>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AA28C4B1-7DB4-5C61-250A-DD94BAB10B3E}"/>
              </a:ext>
            </a:extLst>
          </p:cNvPr>
          <p:cNvCxnSpPr/>
          <p:nvPr/>
        </p:nvCxnSpPr>
        <p:spPr>
          <a:xfrm flipH="1">
            <a:off x="5782235" y="2851554"/>
            <a:ext cx="627530" cy="0"/>
          </a:xfrm>
          <a:prstGeom prst="line">
            <a:avLst/>
          </a:prstGeom>
          <a:ln w="38100"/>
        </p:spPr>
        <p:style>
          <a:lnRef idx="3">
            <a:schemeClr val="dk1"/>
          </a:lnRef>
          <a:fillRef idx="0">
            <a:schemeClr val="dk1"/>
          </a:fillRef>
          <a:effectRef idx="2">
            <a:schemeClr val="dk1"/>
          </a:effectRef>
          <a:fontRef idx="minor">
            <a:schemeClr val="tx1"/>
          </a:fontRef>
        </p:style>
      </p:cxnSp>
      <p:sp>
        <p:nvSpPr>
          <p:cNvPr id="33" name="Rectangle: Rounded Corners 32">
            <a:extLst>
              <a:ext uri="{FF2B5EF4-FFF2-40B4-BE49-F238E27FC236}">
                <a16:creationId xmlns:a16="http://schemas.microsoft.com/office/drawing/2014/main" id="{CBB7CAB5-47A7-F72A-A9BA-D05EA1AF0C5B}"/>
              </a:ext>
            </a:extLst>
          </p:cNvPr>
          <p:cNvSpPr/>
          <p:nvPr/>
        </p:nvSpPr>
        <p:spPr>
          <a:xfrm>
            <a:off x="5317351" y="3272441"/>
            <a:ext cx="905430" cy="11701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Consumer robot</a:t>
            </a:r>
          </a:p>
        </p:txBody>
      </p:sp>
      <p:cxnSp>
        <p:nvCxnSpPr>
          <p:cNvPr id="34" name="Straight Connector 33">
            <a:extLst>
              <a:ext uri="{FF2B5EF4-FFF2-40B4-BE49-F238E27FC236}">
                <a16:creationId xmlns:a16="http://schemas.microsoft.com/office/drawing/2014/main" id="{82314D13-5AB5-2A73-8FE3-E9C37F07BCC3}"/>
              </a:ext>
            </a:extLst>
          </p:cNvPr>
          <p:cNvCxnSpPr/>
          <p:nvPr/>
        </p:nvCxnSpPr>
        <p:spPr>
          <a:xfrm flipH="1">
            <a:off x="5154705" y="2851554"/>
            <a:ext cx="627530" cy="0"/>
          </a:xfrm>
          <a:prstGeom prst="line">
            <a:avLst/>
          </a:prstGeom>
          <a:ln w="38100"/>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7A516BDE-694E-D45E-40CF-A253B2289353}"/>
              </a:ext>
            </a:extLst>
          </p:cNvPr>
          <p:cNvSpPr/>
          <p:nvPr/>
        </p:nvSpPr>
        <p:spPr>
          <a:xfrm>
            <a:off x="4349153" y="3261029"/>
            <a:ext cx="905430" cy="11701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Logistics</a:t>
            </a:r>
            <a:r>
              <a:rPr lang="en-IN" dirty="0"/>
              <a:t> </a:t>
            </a:r>
            <a:r>
              <a:rPr lang="en-IN" sz="1100" b="1" dirty="0">
                <a:solidFill>
                  <a:schemeClr val="tx1"/>
                </a:solidFill>
                <a:latin typeface="Arial" panose="020B0604020202020204" pitchFamily="34" charset="0"/>
                <a:cs typeface="Arial" panose="020B0604020202020204" pitchFamily="34" charset="0"/>
              </a:rPr>
              <a:t>Robot</a:t>
            </a:r>
          </a:p>
        </p:txBody>
      </p:sp>
      <p:sp>
        <p:nvSpPr>
          <p:cNvPr id="37" name="Rectangle: Rounded Corners 36">
            <a:extLst>
              <a:ext uri="{FF2B5EF4-FFF2-40B4-BE49-F238E27FC236}">
                <a16:creationId xmlns:a16="http://schemas.microsoft.com/office/drawing/2014/main" id="{CD985164-8CCE-D0A1-BDDE-2A68B541C67C}"/>
              </a:ext>
            </a:extLst>
          </p:cNvPr>
          <p:cNvSpPr/>
          <p:nvPr/>
        </p:nvSpPr>
        <p:spPr>
          <a:xfrm>
            <a:off x="3323914" y="3272441"/>
            <a:ext cx="905430" cy="117012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Medical Robot</a:t>
            </a:r>
          </a:p>
        </p:txBody>
      </p:sp>
      <p:cxnSp>
        <p:nvCxnSpPr>
          <p:cNvPr id="38" name="Straight Connector 37">
            <a:extLst>
              <a:ext uri="{FF2B5EF4-FFF2-40B4-BE49-F238E27FC236}">
                <a16:creationId xmlns:a16="http://schemas.microsoft.com/office/drawing/2014/main" id="{E7D14281-0CD3-D55F-9953-FF6A7F5D502E}"/>
              </a:ext>
            </a:extLst>
          </p:cNvPr>
          <p:cNvCxnSpPr/>
          <p:nvPr/>
        </p:nvCxnSpPr>
        <p:spPr>
          <a:xfrm flipH="1">
            <a:off x="4527175" y="2851554"/>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6B3799-4E8F-B94D-4E7B-A7571AC832DC}"/>
              </a:ext>
            </a:extLst>
          </p:cNvPr>
          <p:cNvCxnSpPr/>
          <p:nvPr/>
        </p:nvCxnSpPr>
        <p:spPr>
          <a:xfrm flipH="1">
            <a:off x="3915579" y="2851554"/>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DC30A9CB-043E-0C84-D3FD-49B7B0879DF9}"/>
              </a:ext>
            </a:extLst>
          </p:cNvPr>
          <p:cNvCxnSpPr/>
          <p:nvPr/>
        </p:nvCxnSpPr>
        <p:spPr>
          <a:xfrm flipH="1">
            <a:off x="3644640" y="2851554"/>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E140CFC0-6F1E-3A52-3674-99197D817DAD}"/>
              </a:ext>
            </a:extLst>
          </p:cNvPr>
          <p:cNvCxnSpPr/>
          <p:nvPr/>
        </p:nvCxnSpPr>
        <p:spPr>
          <a:xfrm>
            <a:off x="4801868" y="2842590"/>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876CA298-B8D7-BF3B-36BF-5450DB10FA04}"/>
              </a:ext>
            </a:extLst>
          </p:cNvPr>
          <p:cNvCxnSpPr/>
          <p:nvPr/>
        </p:nvCxnSpPr>
        <p:spPr>
          <a:xfrm>
            <a:off x="3644640" y="2833122"/>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7B4BA93-3D87-F95C-BCB1-021124FC981A}"/>
              </a:ext>
            </a:extLst>
          </p:cNvPr>
          <p:cNvCxnSpPr>
            <a:cxnSpLocks/>
          </p:cNvCxnSpPr>
          <p:nvPr/>
        </p:nvCxnSpPr>
        <p:spPr>
          <a:xfrm>
            <a:off x="3775436" y="4455458"/>
            <a:ext cx="0" cy="429074"/>
          </a:xfrm>
          <a:prstGeom prst="line">
            <a:avLst/>
          </a:prstGeom>
          <a:ln w="38100"/>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BE331DEC-7746-446E-D020-75E2E11874B8}"/>
              </a:ext>
            </a:extLst>
          </p:cNvPr>
          <p:cNvCxnSpPr/>
          <p:nvPr/>
        </p:nvCxnSpPr>
        <p:spPr>
          <a:xfrm flipH="1">
            <a:off x="3461671" y="4885309"/>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D582992C-F2D0-1160-A502-DA982FC66277}"/>
              </a:ext>
            </a:extLst>
          </p:cNvPr>
          <p:cNvCxnSpPr/>
          <p:nvPr/>
        </p:nvCxnSpPr>
        <p:spPr>
          <a:xfrm>
            <a:off x="4081555" y="4884532"/>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1F7F1835-BEEB-6A94-677E-CB4731B4801B}"/>
              </a:ext>
            </a:extLst>
          </p:cNvPr>
          <p:cNvCxnSpPr/>
          <p:nvPr/>
        </p:nvCxnSpPr>
        <p:spPr>
          <a:xfrm>
            <a:off x="3165113" y="4899533"/>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FC2794D4-B93D-D325-3084-2186FC4C12CE}"/>
              </a:ext>
            </a:extLst>
          </p:cNvPr>
          <p:cNvCxnSpPr/>
          <p:nvPr/>
        </p:nvCxnSpPr>
        <p:spPr>
          <a:xfrm flipH="1">
            <a:off x="2876948" y="4884532"/>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D516D8CD-42D4-D00B-0FC7-0D7F11D7AEE7}"/>
              </a:ext>
            </a:extLst>
          </p:cNvPr>
          <p:cNvCxnSpPr/>
          <p:nvPr/>
        </p:nvCxnSpPr>
        <p:spPr>
          <a:xfrm flipH="1">
            <a:off x="2430705" y="4889561"/>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01C2FF6-3E02-2393-90CB-0C1023110B4C}"/>
              </a:ext>
            </a:extLst>
          </p:cNvPr>
          <p:cNvCxnSpPr/>
          <p:nvPr/>
        </p:nvCxnSpPr>
        <p:spPr>
          <a:xfrm>
            <a:off x="2159786" y="4880596"/>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56" name="Rectangle: Rounded Corners 55">
            <a:extLst>
              <a:ext uri="{FF2B5EF4-FFF2-40B4-BE49-F238E27FC236}">
                <a16:creationId xmlns:a16="http://schemas.microsoft.com/office/drawing/2014/main" id="{B05FDE64-7517-6923-2E95-FB6BD5522673}"/>
              </a:ext>
            </a:extLst>
          </p:cNvPr>
          <p:cNvSpPr/>
          <p:nvPr/>
        </p:nvSpPr>
        <p:spPr>
          <a:xfrm>
            <a:off x="3619645" y="5279182"/>
            <a:ext cx="868330" cy="1022662"/>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Hospital Robot</a:t>
            </a:r>
          </a:p>
        </p:txBody>
      </p:sp>
      <p:sp>
        <p:nvSpPr>
          <p:cNvPr id="58" name="Rectangle: Rounded Corners 57">
            <a:extLst>
              <a:ext uri="{FF2B5EF4-FFF2-40B4-BE49-F238E27FC236}">
                <a16:creationId xmlns:a16="http://schemas.microsoft.com/office/drawing/2014/main" id="{D31C0F9B-9BAD-8C67-C4AA-D8FDDFAFDB51}"/>
              </a:ext>
            </a:extLst>
          </p:cNvPr>
          <p:cNvSpPr/>
          <p:nvPr/>
        </p:nvSpPr>
        <p:spPr>
          <a:xfrm>
            <a:off x="2668545" y="5297455"/>
            <a:ext cx="868330" cy="1022662"/>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Care Robot</a:t>
            </a:r>
          </a:p>
        </p:txBody>
      </p:sp>
      <p:sp>
        <p:nvSpPr>
          <p:cNvPr id="59" name="Rectangle: Rounded Corners 58">
            <a:extLst>
              <a:ext uri="{FF2B5EF4-FFF2-40B4-BE49-F238E27FC236}">
                <a16:creationId xmlns:a16="http://schemas.microsoft.com/office/drawing/2014/main" id="{7514D95E-5BB4-FAFD-6687-CE38858CDFF3}"/>
              </a:ext>
            </a:extLst>
          </p:cNvPr>
          <p:cNvSpPr/>
          <p:nvPr/>
        </p:nvSpPr>
        <p:spPr>
          <a:xfrm>
            <a:off x="1712258" y="5297455"/>
            <a:ext cx="868330" cy="1022662"/>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Exoskeleton</a:t>
            </a:r>
          </a:p>
        </p:txBody>
      </p:sp>
      <p:cxnSp>
        <p:nvCxnSpPr>
          <p:cNvPr id="60" name="Straight Connector 59">
            <a:extLst>
              <a:ext uri="{FF2B5EF4-FFF2-40B4-BE49-F238E27FC236}">
                <a16:creationId xmlns:a16="http://schemas.microsoft.com/office/drawing/2014/main" id="{E259B0B4-6602-145E-9DBD-72F1476E1DCC}"/>
              </a:ext>
            </a:extLst>
          </p:cNvPr>
          <p:cNvCxnSpPr/>
          <p:nvPr/>
        </p:nvCxnSpPr>
        <p:spPr>
          <a:xfrm flipH="1">
            <a:off x="1811464" y="4885399"/>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C9BA4666-1E50-E514-4343-CF13E75A3F13}"/>
              </a:ext>
            </a:extLst>
          </p:cNvPr>
          <p:cNvCxnSpPr/>
          <p:nvPr/>
        </p:nvCxnSpPr>
        <p:spPr>
          <a:xfrm>
            <a:off x="1208232" y="4880596"/>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D6C85C0E-E66F-3508-E89C-55DE9537D62F}"/>
              </a:ext>
            </a:extLst>
          </p:cNvPr>
          <p:cNvCxnSpPr/>
          <p:nvPr/>
        </p:nvCxnSpPr>
        <p:spPr>
          <a:xfrm flipH="1">
            <a:off x="1190308" y="4890203"/>
            <a:ext cx="627530" cy="0"/>
          </a:xfrm>
          <a:prstGeom prst="line">
            <a:avLst/>
          </a:prstGeom>
          <a:ln w="38100"/>
        </p:spPr>
        <p:style>
          <a:lnRef idx="3">
            <a:schemeClr val="dk1"/>
          </a:lnRef>
          <a:fillRef idx="0">
            <a:schemeClr val="dk1"/>
          </a:fillRef>
          <a:effectRef idx="2">
            <a:schemeClr val="dk1"/>
          </a:effectRef>
          <a:fontRef idx="minor">
            <a:schemeClr val="tx1"/>
          </a:fontRef>
        </p:style>
      </p:cxnSp>
      <p:sp>
        <p:nvSpPr>
          <p:cNvPr id="63" name="Rectangle: Rounded Corners 62">
            <a:extLst>
              <a:ext uri="{FF2B5EF4-FFF2-40B4-BE49-F238E27FC236}">
                <a16:creationId xmlns:a16="http://schemas.microsoft.com/office/drawing/2014/main" id="{B39A50F6-2D37-DDD3-4D2A-452F90169BB0}"/>
              </a:ext>
            </a:extLst>
          </p:cNvPr>
          <p:cNvSpPr/>
          <p:nvPr/>
        </p:nvSpPr>
        <p:spPr>
          <a:xfrm>
            <a:off x="755971" y="5310268"/>
            <a:ext cx="868330" cy="1022662"/>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Surgical Robot</a:t>
            </a:r>
          </a:p>
        </p:txBody>
      </p:sp>
      <p:cxnSp>
        <p:nvCxnSpPr>
          <p:cNvPr id="66" name="Straight Connector 65">
            <a:extLst>
              <a:ext uri="{FF2B5EF4-FFF2-40B4-BE49-F238E27FC236}">
                <a16:creationId xmlns:a16="http://schemas.microsoft.com/office/drawing/2014/main" id="{3849B897-5897-B78A-E9C9-D6B215BFC332}"/>
              </a:ext>
            </a:extLst>
          </p:cNvPr>
          <p:cNvCxnSpPr>
            <a:cxnSpLocks/>
          </p:cNvCxnSpPr>
          <p:nvPr/>
        </p:nvCxnSpPr>
        <p:spPr>
          <a:xfrm>
            <a:off x="5754222" y="4442561"/>
            <a:ext cx="0" cy="429074"/>
          </a:xfrm>
          <a:prstGeom prst="line">
            <a:avLst/>
          </a:prstGeom>
          <a:ln w="38100"/>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B6DA3CE7-CFBC-9F4F-806B-491E84FDAA08}"/>
              </a:ext>
            </a:extLst>
          </p:cNvPr>
          <p:cNvCxnSpPr/>
          <p:nvPr/>
        </p:nvCxnSpPr>
        <p:spPr>
          <a:xfrm>
            <a:off x="6207167" y="4875567"/>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9D2582D3-BFAC-37B5-00C8-4D8452EA9A65}"/>
              </a:ext>
            </a:extLst>
          </p:cNvPr>
          <p:cNvCxnSpPr/>
          <p:nvPr/>
        </p:nvCxnSpPr>
        <p:spPr>
          <a:xfrm flipH="1">
            <a:off x="5011525" y="4884532"/>
            <a:ext cx="627530" cy="0"/>
          </a:xfrm>
          <a:prstGeom prst="line">
            <a:avLst/>
          </a:prstGeom>
          <a:ln w="38100"/>
        </p:spPr>
        <p:style>
          <a:lnRef idx="3">
            <a:schemeClr val="dk1"/>
          </a:lnRef>
          <a:fillRef idx="0">
            <a:schemeClr val="dk1"/>
          </a:fillRef>
          <a:effectRef idx="2">
            <a:schemeClr val="dk1"/>
          </a:effectRef>
          <a:fontRef idx="minor">
            <a:schemeClr val="tx1"/>
          </a:fontRef>
        </p:style>
      </p:cxnSp>
      <p:sp>
        <p:nvSpPr>
          <p:cNvPr id="69" name="Rectangle: Rounded Corners 68">
            <a:extLst>
              <a:ext uri="{FF2B5EF4-FFF2-40B4-BE49-F238E27FC236}">
                <a16:creationId xmlns:a16="http://schemas.microsoft.com/office/drawing/2014/main" id="{EF5387B1-6926-DD6A-BCDE-2CFB56551CB1}"/>
              </a:ext>
            </a:extLst>
          </p:cNvPr>
          <p:cNvSpPr/>
          <p:nvPr/>
        </p:nvSpPr>
        <p:spPr>
          <a:xfrm>
            <a:off x="5692237" y="5279182"/>
            <a:ext cx="868330" cy="1022662"/>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Personal Robot</a:t>
            </a:r>
          </a:p>
        </p:txBody>
      </p:sp>
      <p:sp>
        <p:nvSpPr>
          <p:cNvPr id="70" name="Rectangle: Rounded Corners 69">
            <a:extLst>
              <a:ext uri="{FF2B5EF4-FFF2-40B4-BE49-F238E27FC236}">
                <a16:creationId xmlns:a16="http://schemas.microsoft.com/office/drawing/2014/main" id="{6100A010-1ACF-FE98-2957-3E257725087E}"/>
              </a:ext>
            </a:extLst>
          </p:cNvPr>
          <p:cNvSpPr/>
          <p:nvPr/>
        </p:nvSpPr>
        <p:spPr>
          <a:xfrm>
            <a:off x="4676382" y="5297455"/>
            <a:ext cx="868330" cy="1022662"/>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Smart Home</a:t>
            </a:r>
          </a:p>
          <a:p>
            <a:pPr algn="ctr"/>
            <a:r>
              <a:rPr lang="en-IN" sz="1100" b="1" dirty="0">
                <a:solidFill>
                  <a:schemeClr val="tx1"/>
                </a:solidFill>
                <a:latin typeface="Arial" panose="020B0604020202020204" pitchFamily="34" charset="0"/>
                <a:cs typeface="Arial" panose="020B0604020202020204" pitchFamily="34" charset="0"/>
              </a:rPr>
              <a:t>Robot</a:t>
            </a:r>
          </a:p>
        </p:txBody>
      </p:sp>
      <p:cxnSp>
        <p:nvCxnSpPr>
          <p:cNvPr id="71" name="Straight Connector 70">
            <a:extLst>
              <a:ext uri="{FF2B5EF4-FFF2-40B4-BE49-F238E27FC236}">
                <a16:creationId xmlns:a16="http://schemas.microsoft.com/office/drawing/2014/main" id="{729EBB92-F2D4-05A6-F6A0-C2004A7175F1}"/>
              </a:ext>
            </a:extLst>
          </p:cNvPr>
          <p:cNvCxnSpPr/>
          <p:nvPr/>
        </p:nvCxnSpPr>
        <p:spPr>
          <a:xfrm flipH="1">
            <a:off x="5588602" y="4889561"/>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7C9D600E-4122-60F8-AA3A-E543F527D643}"/>
              </a:ext>
            </a:extLst>
          </p:cNvPr>
          <p:cNvCxnSpPr/>
          <p:nvPr/>
        </p:nvCxnSpPr>
        <p:spPr>
          <a:xfrm>
            <a:off x="5020490" y="4871288"/>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C953CCE8-2AD9-67BB-9D8A-B386BDC4C686}"/>
              </a:ext>
            </a:extLst>
          </p:cNvPr>
          <p:cNvCxnSpPr>
            <a:cxnSpLocks/>
            <a:stCxn id="29" idx="2"/>
          </p:cNvCxnSpPr>
          <p:nvPr/>
        </p:nvCxnSpPr>
        <p:spPr>
          <a:xfrm>
            <a:off x="7762785" y="4442561"/>
            <a:ext cx="0" cy="398928"/>
          </a:xfrm>
          <a:prstGeom prst="line">
            <a:avLst/>
          </a:prstGeom>
          <a:ln w="38100"/>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B4898348-61E6-5E33-546C-BA6AEF0987A5}"/>
              </a:ext>
            </a:extLst>
          </p:cNvPr>
          <p:cNvCxnSpPr/>
          <p:nvPr/>
        </p:nvCxnSpPr>
        <p:spPr>
          <a:xfrm>
            <a:off x="8109367" y="4857294"/>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ED831312-276B-1D76-7A0E-B42574760997}"/>
              </a:ext>
            </a:extLst>
          </p:cNvPr>
          <p:cNvCxnSpPr/>
          <p:nvPr/>
        </p:nvCxnSpPr>
        <p:spPr>
          <a:xfrm flipH="1">
            <a:off x="6913725" y="4866259"/>
            <a:ext cx="627530" cy="0"/>
          </a:xfrm>
          <a:prstGeom prst="line">
            <a:avLst/>
          </a:prstGeom>
          <a:ln w="38100"/>
        </p:spPr>
        <p:style>
          <a:lnRef idx="3">
            <a:schemeClr val="dk1"/>
          </a:lnRef>
          <a:fillRef idx="0">
            <a:schemeClr val="dk1"/>
          </a:fillRef>
          <a:effectRef idx="2">
            <a:schemeClr val="dk1"/>
          </a:effectRef>
          <a:fontRef idx="minor">
            <a:schemeClr val="tx1"/>
          </a:fontRef>
        </p:style>
      </p:cxnSp>
      <p:sp>
        <p:nvSpPr>
          <p:cNvPr id="76" name="Rectangle: Rounded Corners 75">
            <a:extLst>
              <a:ext uri="{FF2B5EF4-FFF2-40B4-BE49-F238E27FC236}">
                <a16:creationId xmlns:a16="http://schemas.microsoft.com/office/drawing/2014/main" id="{38AD4146-5695-93FB-6C23-E70CC7C75EE0}"/>
              </a:ext>
            </a:extLst>
          </p:cNvPr>
          <p:cNvSpPr/>
          <p:nvPr/>
        </p:nvSpPr>
        <p:spPr>
          <a:xfrm>
            <a:off x="7690860" y="5270217"/>
            <a:ext cx="868330" cy="1022662"/>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Commercial</a:t>
            </a:r>
          </a:p>
          <a:p>
            <a:pPr algn="ctr"/>
            <a:r>
              <a:rPr lang="en-IN" sz="1100" b="1" dirty="0">
                <a:solidFill>
                  <a:schemeClr val="tx1"/>
                </a:solidFill>
                <a:latin typeface="Arial" panose="020B0604020202020204" pitchFamily="34" charset="0"/>
                <a:cs typeface="Arial" panose="020B0604020202020204" pitchFamily="34" charset="0"/>
              </a:rPr>
              <a:t>Drone</a:t>
            </a:r>
          </a:p>
        </p:txBody>
      </p:sp>
      <p:sp>
        <p:nvSpPr>
          <p:cNvPr id="77" name="Rectangle: Rounded Corners 76">
            <a:extLst>
              <a:ext uri="{FF2B5EF4-FFF2-40B4-BE49-F238E27FC236}">
                <a16:creationId xmlns:a16="http://schemas.microsoft.com/office/drawing/2014/main" id="{2B3B52D6-F512-769B-67BD-A615B417A458}"/>
              </a:ext>
            </a:extLst>
          </p:cNvPr>
          <p:cNvSpPr/>
          <p:nvPr/>
        </p:nvSpPr>
        <p:spPr>
          <a:xfrm>
            <a:off x="6660112" y="5279182"/>
            <a:ext cx="868330" cy="1022662"/>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latin typeface="Arial" panose="020B0604020202020204" pitchFamily="34" charset="0"/>
                <a:cs typeface="Arial" panose="020B0604020202020204" pitchFamily="34" charset="0"/>
              </a:rPr>
              <a:t>Military Drone</a:t>
            </a:r>
          </a:p>
        </p:txBody>
      </p:sp>
      <p:cxnSp>
        <p:nvCxnSpPr>
          <p:cNvPr id="78" name="Straight Connector 77">
            <a:extLst>
              <a:ext uri="{FF2B5EF4-FFF2-40B4-BE49-F238E27FC236}">
                <a16:creationId xmlns:a16="http://schemas.microsoft.com/office/drawing/2014/main" id="{36957A5F-F2F9-33E8-1CF6-5A11300D9F88}"/>
              </a:ext>
            </a:extLst>
          </p:cNvPr>
          <p:cNvCxnSpPr/>
          <p:nvPr/>
        </p:nvCxnSpPr>
        <p:spPr>
          <a:xfrm flipH="1">
            <a:off x="7490802" y="4871288"/>
            <a:ext cx="62753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335C87B0-B6D1-F7E2-126C-1700CC6666BC}"/>
              </a:ext>
            </a:extLst>
          </p:cNvPr>
          <p:cNvCxnSpPr/>
          <p:nvPr/>
        </p:nvCxnSpPr>
        <p:spPr>
          <a:xfrm>
            <a:off x="6922690" y="4853015"/>
            <a:ext cx="0" cy="398929"/>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84" name="Rectangle: Rounded Corners 83">
            <a:extLst>
              <a:ext uri="{FF2B5EF4-FFF2-40B4-BE49-F238E27FC236}">
                <a16:creationId xmlns:a16="http://schemas.microsoft.com/office/drawing/2014/main" id="{4567F03A-3B51-E08F-90E5-E8375D595B70}"/>
              </a:ext>
            </a:extLst>
          </p:cNvPr>
          <p:cNvSpPr/>
          <p:nvPr/>
        </p:nvSpPr>
        <p:spPr>
          <a:xfrm>
            <a:off x="4840940" y="1963954"/>
            <a:ext cx="1801904" cy="57776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Arial" panose="020B0604020202020204" pitchFamily="34" charset="0"/>
                <a:cs typeface="Arial" panose="020B0604020202020204" pitchFamily="34" charset="0"/>
              </a:rPr>
              <a:t>Service robot</a:t>
            </a:r>
          </a:p>
        </p:txBody>
      </p:sp>
      <p:pic>
        <p:nvPicPr>
          <p:cNvPr id="86" name="Picture 85">
            <a:extLst>
              <a:ext uri="{FF2B5EF4-FFF2-40B4-BE49-F238E27FC236}">
                <a16:creationId xmlns:a16="http://schemas.microsoft.com/office/drawing/2014/main" id="{D99787A7-DD20-54FD-F858-EB8E4AA432FA}"/>
              </a:ext>
            </a:extLst>
          </p:cNvPr>
          <p:cNvPicPr>
            <a:picLocks noChangeAspect="1"/>
          </p:cNvPicPr>
          <p:nvPr/>
        </p:nvPicPr>
        <p:blipFill>
          <a:blip r:embed="rId2"/>
          <a:stretch>
            <a:fillRect/>
          </a:stretch>
        </p:blipFill>
        <p:spPr>
          <a:xfrm>
            <a:off x="6820895" y="158384"/>
            <a:ext cx="1785514" cy="1785514"/>
          </a:xfrm>
          <a:prstGeom prst="rect">
            <a:avLst/>
          </a:prstGeom>
        </p:spPr>
      </p:pic>
    </p:spTree>
    <p:extLst>
      <p:ext uri="{BB962C8B-B14F-4D97-AF65-F5344CB8AC3E}">
        <p14:creationId xmlns:p14="http://schemas.microsoft.com/office/powerpoint/2010/main" val="13821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20A688F4-5F06-1F3C-B68E-865101F8C156}"/>
              </a:ext>
            </a:extLst>
          </p:cNvPr>
          <p:cNvSpPr txBox="1"/>
          <p:nvPr/>
        </p:nvSpPr>
        <p:spPr>
          <a:xfrm>
            <a:off x="300037" y="643208"/>
            <a:ext cx="11581359" cy="307777"/>
          </a:xfrm>
          <a:prstGeom prst="rect">
            <a:avLst/>
          </a:prstGeom>
          <a:solidFill>
            <a:schemeClr val="tx2">
              <a:lumMod val="75000"/>
            </a:schemeClr>
          </a:solidFill>
          <a:ln>
            <a:solidFill>
              <a:schemeClr val="tx2">
                <a:lumMod val="75000"/>
              </a:schemeClr>
            </a:solidFill>
          </a:ln>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Patent Analysis | Robotic Patents (2013-2022)</a:t>
            </a:r>
            <a:endParaRPr lang="en-AG" sz="1400" b="1" dirty="0">
              <a:solidFill>
                <a:schemeClr val="bg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BF1B892F-8D43-9EB3-8C95-473D7829C949}"/>
              </a:ext>
            </a:extLst>
          </p:cNvPr>
          <p:cNvSpPr/>
          <p:nvPr/>
        </p:nvSpPr>
        <p:spPr>
          <a:xfrm>
            <a:off x="300037" y="1524001"/>
            <a:ext cx="5743593" cy="469079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G"/>
          </a:p>
        </p:txBody>
      </p:sp>
      <p:sp>
        <p:nvSpPr>
          <p:cNvPr id="56" name="TextBox 55">
            <a:extLst>
              <a:ext uri="{FF2B5EF4-FFF2-40B4-BE49-F238E27FC236}">
                <a16:creationId xmlns:a16="http://schemas.microsoft.com/office/drawing/2014/main" id="{8B28968C-7EB2-2267-A4DE-F5BAEB9C2D65}"/>
              </a:ext>
            </a:extLst>
          </p:cNvPr>
          <p:cNvSpPr txBox="1"/>
          <p:nvPr/>
        </p:nvSpPr>
        <p:spPr>
          <a:xfrm>
            <a:off x="310604" y="1207122"/>
            <a:ext cx="5745594" cy="292388"/>
          </a:xfrm>
          <a:prstGeom prst="rect">
            <a:avLst/>
          </a:prstGeom>
          <a:solidFill>
            <a:schemeClr val="tx2">
              <a:lumMod val="75000"/>
            </a:schemeClr>
          </a:solidFill>
        </p:spPr>
        <p:txBody>
          <a:bodyPr wrap="square" rtlCol="0">
            <a:spAutoFit/>
          </a:bodyPr>
          <a:lstStyle/>
          <a:p>
            <a:pPr algn="ctr"/>
            <a:r>
              <a:rPr lang="en-US" sz="1300" b="1" dirty="0">
                <a:solidFill>
                  <a:schemeClr val="bg1"/>
                </a:solidFill>
                <a:latin typeface="Arial" panose="020B0604020202020204" pitchFamily="34" charset="0"/>
                <a:cs typeface="Arial" panose="020B0604020202020204" pitchFamily="34" charset="0"/>
              </a:rPr>
              <a:t>Robotic Patents</a:t>
            </a:r>
            <a:r>
              <a:rPr lang="en-US" sz="1300" b="1" baseline="30000" dirty="0">
                <a:solidFill>
                  <a:schemeClr val="bg1"/>
                </a:solidFill>
                <a:latin typeface="Arial" panose="020B0604020202020204" pitchFamily="34" charset="0"/>
                <a:cs typeface="Arial" panose="020B0604020202020204" pitchFamily="34" charset="0"/>
              </a:rPr>
              <a:t>(a)</a:t>
            </a:r>
            <a:r>
              <a:rPr lang="en-US" sz="1300" b="1" dirty="0">
                <a:solidFill>
                  <a:schemeClr val="bg1"/>
                </a:solidFill>
                <a:latin typeface="Arial" panose="020B0604020202020204" pitchFamily="34" charset="0"/>
                <a:cs typeface="Arial" panose="020B0604020202020204" pitchFamily="34" charset="0"/>
              </a:rPr>
              <a:t> Filed and Granted (2013-2022) </a:t>
            </a:r>
            <a:endParaRPr lang="en-AG" sz="1300" b="1" dirty="0">
              <a:solidFill>
                <a:schemeClr val="bg1"/>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7F62D67B-C26B-D2A4-9CD7-E39BDD059EAA}"/>
              </a:ext>
            </a:extLst>
          </p:cNvPr>
          <p:cNvSpPr/>
          <p:nvPr/>
        </p:nvSpPr>
        <p:spPr>
          <a:xfrm>
            <a:off x="6302189" y="1196975"/>
            <a:ext cx="5589774" cy="5184775"/>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1" name="Chart 60">
            <a:extLst>
              <a:ext uri="{FF2B5EF4-FFF2-40B4-BE49-F238E27FC236}">
                <a16:creationId xmlns:a16="http://schemas.microsoft.com/office/drawing/2014/main" id="{736D67CC-7385-B7B3-1B77-02B3D287EB04}"/>
              </a:ext>
            </a:extLst>
          </p:cNvPr>
          <p:cNvGraphicFramePr/>
          <p:nvPr>
            <p:extLst>
              <p:ext uri="{D42A27DB-BD31-4B8C-83A1-F6EECF244321}">
                <p14:modId xmlns:p14="http://schemas.microsoft.com/office/powerpoint/2010/main" val="1249576073"/>
              </p:ext>
            </p:extLst>
          </p:nvPr>
        </p:nvGraphicFramePr>
        <p:xfrm>
          <a:off x="300037" y="1802404"/>
          <a:ext cx="5602185" cy="4579346"/>
        </p:xfrm>
        <a:graphic>
          <a:graphicData uri="http://schemas.openxmlformats.org/drawingml/2006/chart">
            <c:chart xmlns:c="http://schemas.openxmlformats.org/drawingml/2006/chart" xmlns:r="http://schemas.openxmlformats.org/officeDocument/2006/relationships" r:id="rId2"/>
          </a:graphicData>
        </a:graphic>
      </p:graphicFrame>
      <p:sp>
        <p:nvSpPr>
          <p:cNvPr id="62" name="TextBox 61">
            <a:extLst>
              <a:ext uri="{FF2B5EF4-FFF2-40B4-BE49-F238E27FC236}">
                <a16:creationId xmlns:a16="http://schemas.microsoft.com/office/drawing/2014/main" id="{D124C324-B3DD-CF64-50BC-252D5154054E}"/>
              </a:ext>
            </a:extLst>
          </p:cNvPr>
          <p:cNvSpPr txBox="1"/>
          <p:nvPr/>
        </p:nvSpPr>
        <p:spPr>
          <a:xfrm>
            <a:off x="6566050" y="1145017"/>
            <a:ext cx="5191760" cy="307777"/>
          </a:xfrm>
          <a:prstGeom prst="rect">
            <a:avLst/>
          </a:prstGeom>
          <a:noFill/>
        </p:spPr>
        <p:txBody>
          <a:bodyPr wrap="square" rtlCol="0">
            <a:spAutoFit/>
          </a:bodyPr>
          <a:lstStyle/>
          <a:p>
            <a:r>
              <a:rPr lang="en-IN" sz="1400" b="1" dirty="0">
                <a:solidFill>
                  <a:schemeClr val="accent3">
                    <a:lumMod val="75000"/>
                  </a:schemeClr>
                </a:solidFill>
                <a:latin typeface="Arial" panose="020B0604020202020204" pitchFamily="34" charset="0"/>
                <a:cs typeface="Arial" panose="020B0604020202020204" pitchFamily="34" charset="0"/>
              </a:rPr>
              <a:t>Key takeaways</a:t>
            </a:r>
          </a:p>
        </p:txBody>
      </p:sp>
      <p:sp>
        <p:nvSpPr>
          <p:cNvPr id="2" name="TextBox 1">
            <a:extLst>
              <a:ext uri="{FF2B5EF4-FFF2-40B4-BE49-F238E27FC236}">
                <a16:creationId xmlns:a16="http://schemas.microsoft.com/office/drawing/2014/main" id="{506942E8-D876-9462-29E0-E2E74845B21A}"/>
              </a:ext>
            </a:extLst>
          </p:cNvPr>
          <p:cNvSpPr txBox="1"/>
          <p:nvPr/>
        </p:nvSpPr>
        <p:spPr>
          <a:xfrm>
            <a:off x="310604" y="118"/>
            <a:ext cx="2887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32DFA0EF-6FE4-398F-62D7-57C730F21774}"/>
              </a:ext>
            </a:extLst>
          </p:cNvPr>
          <p:cNvSpPr txBox="1"/>
          <p:nvPr/>
        </p:nvSpPr>
        <p:spPr>
          <a:xfrm>
            <a:off x="315351" y="6381750"/>
            <a:ext cx="11868364"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Note(s): (a) Robotic patents till 2019 is sourced from public domain, from 2019 onwards data is forecasted considering market trends, historic curve and expected growth rate, </a:t>
            </a:r>
          </a:p>
          <a:p>
            <a:r>
              <a:rPr lang="en-US" sz="800" dirty="0">
                <a:latin typeface="Arial" panose="020B0604020202020204" pitchFamily="34" charset="0"/>
                <a:cs typeface="Arial" panose="020B0604020202020204" pitchFamily="34" charset="0"/>
              </a:rPr>
              <a:t>Sources: Center for Security and Emerging Technology, World Robotics 2022</a:t>
            </a:r>
            <a:endParaRPr lang="en-IN" sz="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1F5D327-03BC-EDC8-0430-2189A06CAED5}"/>
              </a:ext>
            </a:extLst>
          </p:cNvPr>
          <p:cNvSpPr txBox="1"/>
          <p:nvPr/>
        </p:nvSpPr>
        <p:spPr>
          <a:xfrm>
            <a:off x="6351495" y="1282781"/>
            <a:ext cx="5505544" cy="4418004"/>
          </a:xfrm>
          <a:prstGeom prst="rect">
            <a:avLst/>
          </a:prstGeom>
          <a:noFill/>
        </p:spPr>
        <p:txBody>
          <a:bodyPr wrap="square" rtlCol="0">
            <a:spAutoFit/>
          </a:bodyPr>
          <a:lstStyle/>
          <a:p>
            <a:pPr>
              <a:lnSpc>
                <a:spcPct val="150000"/>
              </a:lnSpc>
            </a:pPr>
            <a:endParaRPr lang="en-US" sz="11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From 2013 to 2021, 72,618 robotics patents were granted globally. Leading nations include China (35%), Japan (21%), South Korea (15%), and the United States (13%).</a:t>
            </a:r>
          </a:p>
          <a:p>
            <a:pPr marL="285750" indent="-285750">
              <a:lnSpc>
                <a:spcPct val="1500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Continuous advancements in robotics technologies such as artificial intelligence, machine learning, computer vision and sensor technologies have lead to the development of more sophisticated and capable robots. </a:t>
            </a:r>
          </a:p>
          <a:p>
            <a:pPr marL="285750" indent="-285750">
              <a:lnSpc>
                <a:spcPct val="1500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In the last ten years, the year 2018 witnessed highest number of granted patents for robotics as well as the highest number of patent applications filed. </a:t>
            </a:r>
          </a:p>
          <a:p>
            <a:pPr marL="285750" indent="-285750">
              <a:lnSpc>
                <a:spcPct val="1500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On average there were about 14,309 robotics patents granted each year during this period while the yearly average for filed patent applications was around 21,731.</a:t>
            </a:r>
          </a:p>
          <a:p>
            <a:pPr marL="285750" indent="-285750">
              <a:lnSpc>
                <a:spcPct val="1500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On comparing the average annual count of robotics patents granted in the recent five year span (2018 to 2022) and comparing it with the preceding five years (2013 to 2017), </a:t>
            </a:r>
            <a:r>
              <a:rPr lang="en-US" sz="1000" dirty="0">
                <a:solidFill>
                  <a:schemeClr val="bg1"/>
                </a:solidFill>
                <a:latin typeface="Arial" panose="020B0604020202020204" pitchFamily="34" charset="0"/>
                <a:cs typeface="Arial" panose="020B0604020202020204" pitchFamily="34" charset="0"/>
              </a:rPr>
              <a:t>there</a:t>
            </a:r>
            <a:r>
              <a:rPr lang="en-US" sz="1100" dirty="0">
                <a:solidFill>
                  <a:schemeClr val="bg1"/>
                </a:solidFill>
                <a:latin typeface="Arial" panose="020B0604020202020204" pitchFamily="34" charset="0"/>
                <a:cs typeface="Arial" panose="020B0604020202020204" pitchFamily="34" charset="0"/>
              </a:rPr>
              <a:t> was a remarkable increase of 193.27% in grants. Similarly, filings also saw substantial growth of 187.62% during the same periods.</a:t>
            </a:r>
          </a:p>
          <a:p>
            <a:pPr marL="285750" indent="-285750">
              <a:lnSpc>
                <a:spcPct val="150000"/>
              </a:lnSpc>
              <a:buFont typeface="Arial" panose="020B0604020202020204" pitchFamily="34" charset="0"/>
              <a:buChar char="•"/>
            </a:pPr>
            <a:endParaRPr lang="en-IN" sz="13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3553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E38D7-57F4-707D-5F07-37103841C4E9}"/>
              </a:ext>
            </a:extLst>
          </p:cNvPr>
          <p:cNvSpPr/>
          <p:nvPr/>
        </p:nvSpPr>
        <p:spPr>
          <a:xfrm>
            <a:off x="309369" y="4263276"/>
            <a:ext cx="11547669" cy="2110854"/>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B67BADC-1FC9-C576-D5C7-CD2FA08C4183}"/>
              </a:ext>
            </a:extLst>
          </p:cNvPr>
          <p:cNvSpPr txBox="1"/>
          <p:nvPr/>
        </p:nvSpPr>
        <p:spPr>
          <a:xfrm>
            <a:off x="310604" y="118"/>
            <a:ext cx="2887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grpSp>
        <p:nvGrpSpPr>
          <p:cNvPr id="30" name="Group 29">
            <a:extLst>
              <a:ext uri="{FF2B5EF4-FFF2-40B4-BE49-F238E27FC236}">
                <a16:creationId xmlns:a16="http://schemas.microsoft.com/office/drawing/2014/main" id="{3B01F290-5C33-3EB8-F236-4F06E237B306}"/>
              </a:ext>
            </a:extLst>
          </p:cNvPr>
          <p:cNvGrpSpPr/>
          <p:nvPr/>
        </p:nvGrpSpPr>
        <p:grpSpPr>
          <a:xfrm>
            <a:off x="300040" y="1245647"/>
            <a:ext cx="11591920" cy="2764379"/>
            <a:chOff x="300040" y="986567"/>
            <a:chExt cx="11591920" cy="2764379"/>
          </a:xfrm>
        </p:grpSpPr>
        <p:sp>
          <p:nvSpPr>
            <p:cNvPr id="54" name="Rectangle 53">
              <a:extLst>
                <a:ext uri="{FF2B5EF4-FFF2-40B4-BE49-F238E27FC236}">
                  <a16:creationId xmlns:a16="http://schemas.microsoft.com/office/drawing/2014/main" id="{BF1B892F-8D43-9EB3-8C95-473D7829C949}"/>
                </a:ext>
              </a:extLst>
            </p:cNvPr>
            <p:cNvSpPr/>
            <p:nvPr/>
          </p:nvSpPr>
          <p:spPr>
            <a:xfrm>
              <a:off x="300040" y="1288408"/>
              <a:ext cx="3609040" cy="245491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1" name="Chart 60">
              <a:extLst>
                <a:ext uri="{FF2B5EF4-FFF2-40B4-BE49-F238E27FC236}">
                  <a16:creationId xmlns:a16="http://schemas.microsoft.com/office/drawing/2014/main" id="{736D67CC-7385-B7B3-1B77-02B3D287EB04}"/>
                </a:ext>
              </a:extLst>
            </p:cNvPr>
            <p:cNvGraphicFramePr/>
            <p:nvPr/>
          </p:nvGraphicFramePr>
          <p:xfrm>
            <a:off x="313113" y="1580795"/>
            <a:ext cx="3684357" cy="2162531"/>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7B772D44-EFCA-B51D-FB3D-805196941A30}"/>
                </a:ext>
              </a:extLst>
            </p:cNvPr>
            <p:cNvGrpSpPr/>
            <p:nvPr/>
          </p:nvGrpSpPr>
          <p:grpSpPr>
            <a:xfrm>
              <a:off x="309369" y="986567"/>
              <a:ext cx="3688102" cy="2746176"/>
              <a:chOff x="141408" y="3888389"/>
              <a:chExt cx="5900222" cy="2746176"/>
            </a:xfrm>
          </p:grpSpPr>
          <p:sp>
            <p:nvSpPr>
              <p:cNvPr id="6" name="Rectangle 5">
                <a:extLst>
                  <a:ext uri="{FF2B5EF4-FFF2-40B4-BE49-F238E27FC236}">
                    <a16:creationId xmlns:a16="http://schemas.microsoft.com/office/drawing/2014/main" id="{E69FFD46-F2CD-D7E6-02D0-76FE6FD2084A}"/>
                  </a:ext>
                </a:extLst>
              </p:cNvPr>
              <p:cNvSpPr/>
              <p:nvPr/>
            </p:nvSpPr>
            <p:spPr>
              <a:xfrm>
                <a:off x="151305" y="4179647"/>
                <a:ext cx="5890324" cy="245491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19465BA-C45A-C89C-E900-D4A37E852248}"/>
                  </a:ext>
                </a:extLst>
              </p:cNvPr>
              <p:cNvSpPr txBox="1"/>
              <p:nvPr/>
            </p:nvSpPr>
            <p:spPr>
              <a:xfrm>
                <a:off x="141408" y="3888389"/>
                <a:ext cx="5900222" cy="492443"/>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Robotic Patents by Top Countries (2013-2021)</a:t>
                </a:r>
                <a:endParaRPr kumimoji="0" lang="en-AG"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8" name="Chart 7">
                <a:extLst>
                  <a:ext uri="{FF2B5EF4-FFF2-40B4-BE49-F238E27FC236}">
                    <a16:creationId xmlns:a16="http://schemas.microsoft.com/office/drawing/2014/main" id="{44792ABB-EAE2-AC48-0B6A-3EE46B2BCEAB}"/>
                  </a:ext>
                </a:extLst>
              </p:cNvPr>
              <p:cNvGraphicFramePr/>
              <p:nvPr>
                <p:extLst>
                  <p:ext uri="{D42A27DB-BD31-4B8C-83A1-F6EECF244321}">
                    <p14:modId xmlns:p14="http://schemas.microsoft.com/office/powerpoint/2010/main" val="1541190264"/>
                  </p:ext>
                </p:extLst>
              </p:nvPr>
            </p:nvGraphicFramePr>
            <p:xfrm>
              <a:off x="168327" y="4472034"/>
              <a:ext cx="5731894" cy="2162531"/>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8" name="Group 17">
              <a:extLst>
                <a:ext uri="{FF2B5EF4-FFF2-40B4-BE49-F238E27FC236}">
                  <a16:creationId xmlns:a16="http://schemas.microsoft.com/office/drawing/2014/main" id="{532DB45D-A8AC-4E82-5E33-CD6B0BF2E374}"/>
                </a:ext>
              </a:extLst>
            </p:cNvPr>
            <p:cNvGrpSpPr/>
            <p:nvPr/>
          </p:nvGrpSpPr>
          <p:grpSpPr>
            <a:xfrm>
              <a:off x="4278853" y="997150"/>
              <a:ext cx="3690932" cy="2746176"/>
              <a:chOff x="4636993" y="997150"/>
              <a:chExt cx="3690932" cy="2746176"/>
            </a:xfrm>
          </p:grpSpPr>
          <p:sp>
            <p:nvSpPr>
              <p:cNvPr id="12" name="Rectangle 11">
                <a:extLst>
                  <a:ext uri="{FF2B5EF4-FFF2-40B4-BE49-F238E27FC236}">
                    <a16:creationId xmlns:a16="http://schemas.microsoft.com/office/drawing/2014/main" id="{B93954B6-8C70-3C43-66C2-92B825279BCF}"/>
                  </a:ext>
                </a:extLst>
              </p:cNvPr>
              <p:cNvSpPr/>
              <p:nvPr/>
            </p:nvSpPr>
            <p:spPr>
              <a:xfrm>
                <a:off x="4636993" y="1479010"/>
                <a:ext cx="3680667" cy="226431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75ACC31-9EB8-DCBC-7150-4D289AC836CA}"/>
                  </a:ext>
                </a:extLst>
              </p:cNvPr>
              <p:cNvSpPr txBox="1"/>
              <p:nvPr/>
            </p:nvSpPr>
            <p:spPr>
              <a:xfrm>
                <a:off x="4639823" y="997150"/>
                <a:ext cx="3688102" cy="492443"/>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Industrial Robotic Patents by Top Countries (2013-2021)</a:t>
                </a:r>
              </a:p>
            </p:txBody>
          </p:sp>
          <p:graphicFrame>
            <p:nvGraphicFramePr>
              <p:cNvPr id="14" name="Chart 13">
                <a:extLst>
                  <a:ext uri="{FF2B5EF4-FFF2-40B4-BE49-F238E27FC236}">
                    <a16:creationId xmlns:a16="http://schemas.microsoft.com/office/drawing/2014/main" id="{6CD25F4E-BFF2-5D19-907B-F5E62B7916EC}"/>
                  </a:ext>
                </a:extLst>
              </p:cNvPr>
              <p:cNvGraphicFramePr/>
              <p:nvPr/>
            </p:nvGraphicFramePr>
            <p:xfrm>
              <a:off x="4656644" y="1624852"/>
              <a:ext cx="3581669" cy="2118474"/>
            </p:xfrm>
            <a:graphic>
              <a:graphicData uri="http://schemas.openxmlformats.org/drawingml/2006/chart">
                <c:chart xmlns:c="http://schemas.openxmlformats.org/drawingml/2006/chart" xmlns:r="http://schemas.openxmlformats.org/officeDocument/2006/relationships" r:id="rId4"/>
              </a:graphicData>
            </a:graphic>
          </p:graphicFrame>
        </p:grpSp>
        <p:sp>
          <p:nvSpPr>
            <p:cNvPr id="16" name="Rectangle 15">
              <a:extLst>
                <a:ext uri="{FF2B5EF4-FFF2-40B4-BE49-F238E27FC236}">
                  <a16:creationId xmlns:a16="http://schemas.microsoft.com/office/drawing/2014/main" id="{96E8BDA9-2F5C-A1A2-D3AD-D93563ECD87E}"/>
                </a:ext>
              </a:extLst>
            </p:cNvPr>
            <p:cNvSpPr/>
            <p:nvPr/>
          </p:nvSpPr>
          <p:spPr>
            <a:xfrm>
              <a:off x="8172673" y="1486630"/>
              <a:ext cx="3680667" cy="226431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D4DA2FD8-B883-B9D5-ED8C-4FEE91079C74}"/>
                </a:ext>
              </a:extLst>
            </p:cNvPr>
            <p:cNvSpPr txBox="1"/>
            <p:nvPr/>
          </p:nvSpPr>
          <p:spPr>
            <a:xfrm>
              <a:off x="8175503" y="1004770"/>
              <a:ext cx="3688102" cy="492443"/>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Share of Industrial Robotics Patents out of the T</a:t>
              </a:r>
              <a:r>
                <a:rPr kumimoji="0" lang="en-US" sz="13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otal</a:t>
              </a:r>
              <a:r>
                <a:rPr kumimoji="0" lang="en-US"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Robotics Patents (2013-2021)</a:t>
              </a:r>
            </a:p>
          </p:txBody>
        </p:sp>
        <p:graphicFrame>
          <p:nvGraphicFramePr>
            <p:cNvPr id="23" name="Chart 22">
              <a:extLst>
                <a:ext uri="{FF2B5EF4-FFF2-40B4-BE49-F238E27FC236}">
                  <a16:creationId xmlns:a16="http://schemas.microsoft.com/office/drawing/2014/main" id="{F3593102-6EC0-52AD-3965-5B516A478DBE}"/>
                </a:ext>
              </a:extLst>
            </p:cNvPr>
            <p:cNvGraphicFramePr/>
            <p:nvPr>
              <p:extLst>
                <p:ext uri="{D42A27DB-BD31-4B8C-83A1-F6EECF244321}">
                  <p14:modId xmlns:p14="http://schemas.microsoft.com/office/powerpoint/2010/main" val="3120658979"/>
                </p:ext>
              </p:extLst>
            </p:nvPr>
          </p:nvGraphicFramePr>
          <p:xfrm>
            <a:off x="8157076" y="1705690"/>
            <a:ext cx="3734884" cy="2031860"/>
          </p:xfrm>
          <a:graphic>
            <a:graphicData uri="http://schemas.openxmlformats.org/drawingml/2006/chart">
              <c:chart xmlns:c="http://schemas.openxmlformats.org/drawingml/2006/chart" xmlns:r="http://schemas.openxmlformats.org/officeDocument/2006/relationships" r:id="rId5"/>
            </a:graphicData>
          </a:graphic>
        </p:graphicFrame>
      </p:grpSp>
      <p:sp>
        <p:nvSpPr>
          <p:cNvPr id="24" name="TextBox 23">
            <a:extLst>
              <a:ext uri="{FF2B5EF4-FFF2-40B4-BE49-F238E27FC236}">
                <a16:creationId xmlns:a16="http://schemas.microsoft.com/office/drawing/2014/main" id="{3E4C7658-1051-319E-BA56-8087D34DF2EE}"/>
              </a:ext>
            </a:extLst>
          </p:cNvPr>
          <p:cNvSpPr txBox="1"/>
          <p:nvPr/>
        </p:nvSpPr>
        <p:spPr>
          <a:xfrm>
            <a:off x="312006" y="4293030"/>
            <a:ext cx="11541334" cy="2032031"/>
          </a:xfrm>
          <a:prstGeom prst="rect">
            <a:avLst/>
          </a:prstGeom>
          <a:noFill/>
        </p:spPr>
        <p:txBody>
          <a:bodyPr wrap="square" rtlCol="0">
            <a:spAutoFit/>
          </a:bodyPr>
          <a:lstStyle/>
          <a:p>
            <a:pPr marL="285750" marR="0" lvl="0" indent="-2857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Globally, robotics patents are booming, surpassing patents in all sectors. Leading countries in robotics patents from 2013 to 2022 were China, the United States, Japan, South Korea, and Germany. These patents mainly cover machine components, control systems, and industrial robotics.</a:t>
            </a:r>
          </a:p>
          <a:p>
            <a:pPr marL="285750" marR="0" lvl="0" indent="-2857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 2011, China became the global leader in patent applications. By 2019, China solidified its position as the world leader in granted patents, demonstrating its growing success in securing approved patents compared to other nations.</a:t>
            </a:r>
          </a:p>
          <a:p>
            <a:pPr marL="285750" marR="0" lvl="0" indent="-2857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China became the top global market for industrial robots in 2013, surpassing Japan. By 2019, Chinese suppliers contributed 29% of global robotics units, up from 26% in 2018 and 25% in 2017.</a:t>
            </a:r>
          </a:p>
          <a:p>
            <a:pPr marL="285750" marR="0" lvl="0" indent="-2857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demand for automation in industries is driven by the goals of boosting efficiency, cutting costs, and enhancing production quality. As industries pursue automation, the potential for patentable innovations in robot design, control systems, and integration with other technologies is on the rise. </a:t>
            </a:r>
          </a:p>
          <a:p>
            <a:pPr marL="285750" marR="0" lvl="0" indent="-285750" algn="l"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kumimoji="0" lang="en-IN"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AFCDCE08-07FD-8EEF-96D5-521AF6DC6374}"/>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Patent Analysis | Robotic Patents Filed &amp; Granted By Top Countries (2013-2021)</a:t>
            </a:r>
            <a:endParaRPr kumimoji="0" lang="en-AG"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1635F05D-A167-C638-D273-F34B1D39096C}"/>
              </a:ext>
            </a:extLst>
          </p:cNvPr>
          <p:cNvSpPr txBox="1"/>
          <p:nvPr/>
        </p:nvSpPr>
        <p:spPr>
          <a:xfrm>
            <a:off x="315351" y="6381750"/>
            <a:ext cx="118683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Note(s): (a) Robotic patents till 2019 is sourced from public domain, from 2019 onwards data is forecasted considering market trends, historic curve and expected growth 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Center for Security and Emerging Technology</a:t>
            </a:r>
            <a:endParaRPr kumimoji="0" lang="en-IN"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347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D591EE57-15A4-4755-F151-D9646840B2D4}"/>
              </a:ext>
            </a:extLst>
          </p:cNvPr>
          <p:cNvGraphicFramePr>
            <a:graphicFrameLocks noGrp="1"/>
          </p:cNvGraphicFramePr>
          <p:nvPr>
            <p:extLst>
              <p:ext uri="{D42A27DB-BD31-4B8C-83A1-F6EECF244321}">
                <p14:modId xmlns:p14="http://schemas.microsoft.com/office/powerpoint/2010/main" val="3311440021"/>
              </p:ext>
            </p:extLst>
          </p:nvPr>
        </p:nvGraphicFramePr>
        <p:xfrm>
          <a:off x="300037" y="1192578"/>
          <a:ext cx="5353602" cy="5189172"/>
        </p:xfrm>
        <a:graphic>
          <a:graphicData uri="http://schemas.openxmlformats.org/drawingml/2006/table">
            <a:tbl>
              <a:tblPr firstRow="1" bandRow="1">
                <a:tableStyleId>{5C22544A-7EE6-4342-B048-85BDC9FD1C3A}</a:tableStyleId>
              </a:tblPr>
              <a:tblGrid>
                <a:gridCol w="600449">
                  <a:extLst>
                    <a:ext uri="{9D8B030D-6E8A-4147-A177-3AD203B41FA5}">
                      <a16:colId xmlns:a16="http://schemas.microsoft.com/office/drawing/2014/main" val="3454255607"/>
                    </a:ext>
                  </a:extLst>
                </a:gridCol>
                <a:gridCol w="2076351">
                  <a:extLst>
                    <a:ext uri="{9D8B030D-6E8A-4147-A177-3AD203B41FA5}">
                      <a16:colId xmlns:a16="http://schemas.microsoft.com/office/drawing/2014/main" val="602583072"/>
                    </a:ext>
                  </a:extLst>
                </a:gridCol>
                <a:gridCol w="1338401">
                  <a:extLst>
                    <a:ext uri="{9D8B030D-6E8A-4147-A177-3AD203B41FA5}">
                      <a16:colId xmlns:a16="http://schemas.microsoft.com/office/drawing/2014/main" val="1935764785"/>
                    </a:ext>
                  </a:extLst>
                </a:gridCol>
                <a:gridCol w="1338401">
                  <a:extLst>
                    <a:ext uri="{9D8B030D-6E8A-4147-A177-3AD203B41FA5}">
                      <a16:colId xmlns:a16="http://schemas.microsoft.com/office/drawing/2014/main" val="345470380"/>
                    </a:ext>
                  </a:extLst>
                </a:gridCol>
              </a:tblGrid>
              <a:tr h="5170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S.No.</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Category</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No. of Patents</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Leading Country</a:t>
                      </a:r>
                    </a:p>
                  </a:txBody>
                  <a:tcPr anchor="ctr">
                    <a:solidFill>
                      <a:schemeClr val="tx2">
                        <a:lumMod val="75000"/>
                      </a:schemeClr>
                    </a:solidFill>
                  </a:tcPr>
                </a:tc>
                <a:extLst>
                  <a:ext uri="{0D108BD9-81ED-4DB2-BD59-A6C34878D82A}">
                    <a16:rowId xmlns:a16="http://schemas.microsoft.com/office/drawing/2014/main" val="3984113030"/>
                  </a:ext>
                </a:extLst>
              </a:tr>
              <a:tr h="404964">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Physical Components</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24,307</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Japan</a:t>
                      </a:r>
                    </a:p>
                  </a:txBody>
                  <a:tcPr marL="7620" marR="7620" marT="7620" marB="0" anchor="ctr"/>
                </a:tc>
                <a:extLst>
                  <a:ext uri="{0D108BD9-81ED-4DB2-BD59-A6C34878D82A}">
                    <a16:rowId xmlns:a16="http://schemas.microsoft.com/office/drawing/2014/main" val="2457154586"/>
                  </a:ext>
                </a:extLst>
              </a:tr>
              <a:tr h="30522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2</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Industrial</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23,360</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China</a:t>
                      </a:r>
                    </a:p>
                  </a:txBody>
                  <a:tcPr marL="7620" marR="7620" marT="7620" marB="0" anchor="ctr"/>
                </a:tc>
                <a:extLst>
                  <a:ext uri="{0D108BD9-81ED-4DB2-BD59-A6C34878D82A}">
                    <a16:rowId xmlns:a16="http://schemas.microsoft.com/office/drawing/2014/main" val="4255456898"/>
                  </a:ext>
                </a:extLst>
              </a:tr>
              <a:tr h="30522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3</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Control Systems</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20,204</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Japan</a:t>
                      </a:r>
                    </a:p>
                  </a:txBody>
                  <a:tcPr marL="7620" marR="7620" marT="7620" marB="0" anchor="ctr"/>
                </a:tc>
                <a:extLst>
                  <a:ext uri="{0D108BD9-81ED-4DB2-BD59-A6C34878D82A}">
                    <a16:rowId xmlns:a16="http://schemas.microsoft.com/office/drawing/2014/main" val="1546480687"/>
                  </a:ext>
                </a:extLst>
              </a:tr>
              <a:tr h="404964">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4</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Sensors/Measurement</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12,756</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China</a:t>
                      </a:r>
                    </a:p>
                  </a:txBody>
                  <a:tcPr marL="7620" marR="7620" marT="7620" marB="0" anchor="ctr"/>
                </a:tc>
                <a:extLst>
                  <a:ext uri="{0D108BD9-81ED-4DB2-BD59-A6C34878D82A}">
                    <a16:rowId xmlns:a16="http://schemas.microsoft.com/office/drawing/2014/main" val="1906103061"/>
                  </a:ext>
                </a:extLst>
              </a:tr>
              <a:tr h="30522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5</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Medical</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8,146</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United States</a:t>
                      </a:r>
                    </a:p>
                  </a:txBody>
                  <a:tcPr marL="7620" marR="7620" marT="7620" marB="0" anchor="ctr"/>
                </a:tc>
                <a:extLst>
                  <a:ext uri="{0D108BD9-81ED-4DB2-BD59-A6C34878D82A}">
                    <a16:rowId xmlns:a16="http://schemas.microsoft.com/office/drawing/2014/main" val="1633097700"/>
                  </a:ext>
                </a:extLst>
              </a:tr>
              <a:tr h="30522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6</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Transportation</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6,752</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China</a:t>
                      </a:r>
                    </a:p>
                  </a:txBody>
                  <a:tcPr marL="7620" marR="7620" marT="7620" marB="0" anchor="ctr"/>
                </a:tc>
                <a:extLst>
                  <a:ext uri="{0D108BD9-81ED-4DB2-BD59-A6C34878D82A}">
                    <a16:rowId xmlns:a16="http://schemas.microsoft.com/office/drawing/2014/main" val="755120672"/>
                  </a:ext>
                </a:extLst>
              </a:tr>
              <a:tr h="30522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7</a:t>
                      </a:r>
                    </a:p>
                  </a:txBody>
                  <a:tcPr marL="7620" marR="7620" marT="7620" marB="0" anchor="ctr"/>
                </a:tc>
                <a:tc>
                  <a:txBody>
                    <a:bodyPr/>
                    <a:lstStyle/>
                    <a:p>
                      <a:pPr algn="ctr" fontAlgn="t"/>
                      <a:r>
                        <a:rPr lang="en-IN" sz="1100" b="0" i="0" u="none" strike="noStrike">
                          <a:solidFill>
                            <a:srgbClr val="212529"/>
                          </a:solidFill>
                          <a:effectLst/>
                          <a:latin typeface="Arial" panose="020B0604020202020204" pitchFamily="34" charset="0"/>
                          <a:cs typeface="Arial" panose="020B0604020202020204" pitchFamily="34" charset="0"/>
                        </a:rPr>
                        <a:t>Vision</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5,107</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Japan</a:t>
                      </a:r>
                    </a:p>
                  </a:txBody>
                  <a:tcPr marL="7620" marR="7620" marT="7620" marB="0" anchor="ctr"/>
                </a:tc>
                <a:extLst>
                  <a:ext uri="{0D108BD9-81ED-4DB2-BD59-A6C34878D82A}">
                    <a16:rowId xmlns:a16="http://schemas.microsoft.com/office/drawing/2014/main" val="3792514810"/>
                  </a:ext>
                </a:extLst>
              </a:tr>
              <a:tr h="30522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8</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Consumer</a:t>
                      </a:r>
                    </a:p>
                  </a:txBody>
                  <a:tcPr marL="7620" marR="7620" marT="7620" marB="0" anchor="ctr"/>
                </a:tc>
                <a:tc>
                  <a:txBody>
                    <a:bodyPr/>
                    <a:lstStyle/>
                    <a:p>
                      <a:pPr algn="ctr" fontAlgn="t"/>
                      <a:r>
                        <a:rPr lang="en-IN" sz="1100" b="0" i="0" u="none" strike="noStrike">
                          <a:solidFill>
                            <a:srgbClr val="212529"/>
                          </a:solidFill>
                          <a:effectLst/>
                          <a:latin typeface="Arial" panose="020B0604020202020204" pitchFamily="34" charset="0"/>
                          <a:cs typeface="Arial" panose="020B0604020202020204" pitchFamily="34" charset="0"/>
                        </a:rPr>
                        <a:t>3,168</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South Korea</a:t>
                      </a:r>
                    </a:p>
                  </a:txBody>
                  <a:tcPr marL="7620" marR="7620" marT="7620" marB="0" anchor="ctr"/>
                </a:tc>
                <a:extLst>
                  <a:ext uri="{0D108BD9-81ED-4DB2-BD59-A6C34878D82A}">
                    <a16:rowId xmlns:a16="http://schemas.microsoft.com/office/drawing/2014/main" val="1510542"/>
                  </a:ext>
                </a:extLst>
              </a:tr>
              <a:tr h="404964">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9</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Humanoid/Exoskeleton</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2,166</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China</a:t>
                      </a:r>
                    </a:p>
                  </a:txBody>
                  <a:tcPr marL="7620" marR="7620" marT="7620" marB="0" anchor="ctr"/>
                </a:tc>
                <a:extLst>
                  <a:ext uri="{0D108BD9-81ED-4DB2-BD59-A6C34878D82A}">
                    <a16:rowId xmlns:a16="http://schemas.microsoft.com/office/drawing/2014/main" val="3490457740"/>
                  </a:ext>
                </a:extLst>
              </a:tr>
              <a:tr h="30522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10</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Entertainment</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1,894</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Japan</a:t>
                      </a:r>
                    </a:p>
                  </a:txBody>
                  <a:tcPr marL="7620" marR="7620" marT="7620" marB="0" anchor="ctr"/>
                </a:tc>
                <a:extLst>
                  <a:ext uri="{0D108BD9-81ED-4DB2-BD59-A6C34878D82A}">
                    <a16:rowId xmlns:a16="http://schemas.microsoft.com/office/drawing/2014/main" val="3065418428"/>
                  </a:ext>
                </a:extLst>
              </a:tr>
              <a:tr h="30522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11</a:t>
                      </a:r>
                    </a:p>
                  </a:txBody>
                  <a:tcPr marL="7620" marR="7620" marT="7620" marB="0" anchor="ctr"/>
                </a:tc>
                <a:tc>
                  <a:txBody>
                    <a:bodyPr/>
                    <a:lstStyle/>
                    <a:p>
                      <a:pPr algn="ctr" fontAlgn="t"/>
                      <a:r>
                        <a:rPr lang="en-IN" sz="1100" b="0" i="0" u="none" strike="noStrike">
                          <a:solidFill>
                            <a:srgbClr val="212529"/>
                          </a:solidFill>
                          <a:effectLst/>
                          <a:latin typeface="Arial" panose="020B0604020202020204" pitchFamily="34" charset="0"/>
                          <a:cs typeface="Arial" panose="020B0604020202020204" pitchFamily="34" charset="0"/>
                        </a:rPr>
                        <a:t>Agriculture</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1,556</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China</a:t>
                      </a:r>
                    </a:p>
                  </a:txBody>
                  <a:tcPr marL="7620" marR="7620" marT="7620" marB="0" anchor="ctr"/>
                </a:tc>
                <a:extLst>
                  <a:ext uri="{0D108BD9-81ED-4DB2-BD59-A6C34878D82A}">
                    <a16:rowId xmlns:a16="http://schemas.microsoft.com/office/drawing/2014/main" val="1397617517"/>
                  </a:ext>
                </a:extLst>
              </a:tr>
              <a:tr h="30522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12</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Underwater</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1,178</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China</a:t>
                      </a:r>
                    </a:p>
                  </a:txBody>
                  <a:tcPr marL="7620" marR="7620" marT="7620" marB="0" anchor="ctr"/>
                </a:tc>
                <a:extLst>
                  <a:ext uri="{0D108BD9-81ED-4DB2-BD59-A6C34878D82A}">
                    <a16:rowId xmlns:a16="http://schemas.microsoft.com/office/drawing/2014/main" val="81634932"/>
                  </a:ext>
                </a:extLst>
              </a:tr>
              <a:tr h="404964">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13</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Artificial Intelligence</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1,116</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United States</a:t>
                      </a:r>
                    </a:p>
                  </a:txBody>
                  <a:tcPr marL="7620" marR="7620" marT="7620" marB="0" anchor="ctr"/>
                </a:tc>
                <a:extLst>
                  <a:ext uri="{0D108BD9-81ED-4DB2-BD59-A6C34878D82A}">
                    <a16:rowId xmlns:a16="http://schemas.microsoft.com/office/drawing/2014/main" val="1740026917"/>
                  </a:ext>
                </a:extLst>
              </a:tr>
              <a:tr h="30522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14</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Aerospace</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890</a:t>
                      </a:r>
                    </a:p>
                  </a:txBody>
                  <a:tcPr marL="7620" marR="7620" marT="7620" marB="0" anchor="ctr"/>
                </a:tc>
                <a:tc>
                  <a:txBody>
                    <a:bodyPr/>
                    <a:lstStyle/>
                    <a:p>
                      <a:pPr algn="ctr" fontAlgn="t"/>
                      <a:r>
                        <a:rPr lang="en-IN" sz="1100" b="0" i="0" u="none" strike="noStrike" dirty="0">
                          <a:solidFill>
                            <a:srgbClr val="212529"/>
                          </a:solidFill>
                          <a:effectLst/>
                          <a:latin typeface="Arial" panose="020B0604020202020204" pitchFamily="34" charset="0"/>
                          <a:cs typeface="Arial" panose="020B0604020202020204" pitchFamily="34" charset="0"/>
                        </a:rPr>
                        <a:t>United States</a:t>
                      </a:r>
                    </a:p>
                  </a:txBody>
                  <a:tcPr marL="7620" marR="7620" marT="7620" marB="0" anchor="ctr"/>
                </a:tc>
                <a:extLst>
                  <a:ext uri="{0D108BD9-81ED-4DB2-BD59-A6C34878D82A}">
                    <a16:rowId xmlns:a16="http://schemas.microsoft.com/office/drawing/2014/main" val="4076155661"/>
                  </a:ext>
                </a:extLst>
              </a:tr>
            </a:tbl>
          </a:graphicData>
        </a:graphic>
      </p:graphicFrame>
      <p:sp>
        <p:nvSpPr>
          <p:cNvPr id="4" name="Rectangle 3">
            <a:extLst>
              <a:ext uri="{FF2B5EF4-FFF2-40B4-BE49-F238E27FC236}">
                <a16:creationId xmlns:a16="http://schemas.microsoft.com/office/drawing/2014/main" id="{71434F36-ADC2-0EDB-1A82-EB73406117DC}"/>
              </a:ext>
            </a:extLst>
          </p:cNvPr>
          <p:cNvSpPr/>
          <p:nvPr/>
        </p:nvSpPr>
        <p:spPr>
          <a:xfrm>
            <a:off x="6503437" y="1196975"/>
            <a:ext cx="5359604" cy="5184775"/>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101A7D8-2405-D9CA-1FA2-B094CAC55ED6}"/>
              </a:ext>
            </a:extLst>
          </p:cNvPr>
          <p:cNvSpPr txBox="1"/>
          <p:nvPr/>
        </p:nvSpPr>
        <p:spPr>
          <a:xfrm>
            <a:off x="6606073" y="1615419"/>
            <a:ext cx="5255329" cy="3990901"/>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Robotics patents are categorized into 14 types, covering areas like aerospace, agriculture, consumer, entertainment, and more.</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These patents encompass various features, including artificial intelligence, physical components, control systems, sensors, measurement, speech, and vision.</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It's common for a single patent to belong to multiple categories and feature groups, creating overlaps.</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The United States leads in aerospace, medical, military/security, telepresence, and AI robotics patents.</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Japan excels in patents related to physical components, as well as those categorized under entertainment, control systems, speech, and vision.</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China stands out in industrial applications, sensors/measurement, transportation, humanoid/exoskeleton, agriculture, underwater, and education robotics patents.</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South Korea takes the lead in consumer robotics patents.</a:t>
            </a:r>
          </a:p>
          <a:p>
            <a:pPr marL="285750" indent="-285750">
              <a:lnSpc>
                <a:spcPts val="18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These trends have emerged from comparing the highest number of granted robotics patents in various categories from 2013 to 2022.</a:t>
            </a:r>
            <a:endParaRPr lang="en-IN" sz="11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A5465E7-C107-B537-5B8B-8E66C250A9E2}"/>
              </a:ext>
            </a:extLst>
          </p:cNvPr>
          <p:cNvSpPr txBox="1"/>
          <p:nvPr/>
        </p:nvSpPr>
        <p:spPr>
          <a:xfrm>
            <a:off x="310604" y="118"/>
            <a:ext cx="2887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788AD831-7A44-7194-2385-0F46F174A364}"/>
              </a:ext>
            </a:extLst>
          </p:cNvPr>
          <p:cNvSpPr txBox="1"/>
          <p:nvPr/>
        </p:nvSpPr>
        <p:spPr>
          <a:xfrm>
            <a:off x="6522100" y="1187811"/>
            <a:ext cx="5353601" cy="307777"/>
          </a:xfrm>
          <a:prstGeom prst="rect">
            <a:avLst/>
          </a:prstGeom>
          <a:noFill/>
        </p:spPr>
        <p:txBody>
          <a:bodyPr wrap="square" rtlCol="0">
            <a:spAutoFit/>
          </a:bodyPr>
          <a:lstStyle/>
          <a:p>
            <a:r>
              <a:rPr lang="en-US" sz="1400" b="1" dirty="0">
                <a:solidFill>
                  <a:schemeClr val="accent3">
                    <a:lumMod val="75000"/>
                  </a:schemeClr>
                </a:solidFill>
                <a:latin typeface="Arial" panose="020B0604020202020204" pitchFamily="34" charset="0"/>
                <a:cs typeface="Arial" panose="020B0604020202020204" pitchFamily="34" charset="0"/>
              </a:rPr>
              <a:t>Key Takeaways</a:t>
            </a:r>
            <a:endParaRPr lang="en-AG" sz="1400" b="1" dirty="0">
              <a:solidFill>
                <a:schemeClr val="accent3">
                  <a:lumMod val="75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D0BE793-5A2C-4831-9B1F-D41D2E4154CA}"/>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Patent Analysis | Worldwide Granted Robotic Patent By Category</a:t>
            </a:r>
          </a:p>
        </p:txBody>
      </p:sp>
      <p:sp>
        <p:nvSpPr>
          <p:cNvPr id="9" name="TextBox 8">
            <a:extLst>
              <a:ext uri="{FF2B5EF4-FFF2-40B4-BE49-F238E27FC236}">
                <a16:creationId xmlns:a16="http://schemas.microsoft.com/office/drawing/2014/main" id="{ADA9047C-11E2-C9D7-8249-339751F6FF37}"/>
              </a:ext>
            </a:extLst>
          </p:cNvPr>
          <p:cNvSpPr txBox="1"/>
          <p:nvPr/>
        </p:nvSpPr>
        <p:spPr>
          <a:xfrm>
            <a:off x="315351" y="6381750"/>
            <a:ext cx="118683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Note(s): (a) Robotic patents till 2019 is sourced from public domain, from 2019 onwards data is forecasted considering market trends, historic curve and expected growth 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Center for Security and Emerging Technology</a:t>
            </a:r>
            <a:endParaRPr kumimoji="0" lang="en-IN"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1521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590C5ED-03E6-0968-D989-BE3898294967}"/>
              </a:ext>
            </a:extLst>
          </p:cNvPr>
          <p:cNvSpPr/>
          <p:nvPr/>
        </p:nvSpPr>
        <p:spPr>
          <a:xfrm>
            <a:off x="6503437" y="1198098"/>
            <a:ext cx="5353601" cy="5183652"/>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2" name="Table 3">
            <a:extLst>
              <a:ext uri="{FF2B5EF4-FFF2-40B4-BE49-F238E27FC236}">
                <a16:creationId xmlns:a16="http://schemas.microsoft.com/office/drawing/2014/main" id="{D591EE57-15A4-4755-F151-D9646840B2D4}"/>
              </a:ext>
            </a:extLst>
          </p:cNvPr>
          <p:cNvGraphicFramePr>
            <a:graphicFrameLocks noGrp="1"/>
          </p:cNvGraphicFramePr>
          <p:nvPr>
            <p:extLst>
              <p:ext uri="{D42A27DB-BD31-4B8C-83A1-F6EECF244321}">
                <p14:modId xmlns:p14="http://schemas.microsoft.com/office/powerpoint/2010/main" val="795345035"/>
              </p:ext>
            </p:extLst>
          </p:nvPr>
        </p:nvGraphicFramePr>
        <p:xfrm>
          <a:off x="300038" y="1198098"/>
          <a:ext cx="5795962" cy="5183654"/>
        </p:xfrm>
        <a:graphic>
          <a:graphicData uri="http://schemas.openxmlformats.org/drawingml/2006/table">
            <a:tbl>
              <a:tblPr firstRow="1" bandRow="1">
                <a:tableStyleId>{5C22544A-7EE6-4342-B048-85BDC9FD1C3A}</a:tableStyleId>
              </a:tblPr>
              <a:tblGrid>
                <a:gridCol w="1060828">
                  <a:extLst>
                    <a:ext uri="{9D8B030D-6E8A-4147-A177-3AD203B41FA5}">
                      <a16:colId xmlns:a16="http://schemas.microsoft.com/office/drawing/2014/main" val="3454255607"/>
                    </a:ext>
                  </a:extLst>
                </a:gridCol>
                <a:gridCol w="3299399">
                  <a:extLst>
                    <a:ext uri="{9D8B030D-6E8A-4147-A177-3AD203B41FA5}">
                      <a16:colId xmlns:a16="http://schemas.microsoft.com/office/drawing/2014/main" val="602583072"/>
                    </a:ext>
                  </a:extLst>
                </a:gridCol>
                <a:gridCol w="1435735">
                  <a:extLst>
                    <a:ext uri="{9D8B030D-6E8A-4147-A177-3AD203B41FA5}">
                      <a16:colId xmlns:a16="http://schemas.microsoft.com/office/drawing/2014/main" val="1851592221"/>
                    </a:ext>
                  </a:extLst>
                </a:gridCol>
              </a:tblGrid>
              <a:tr h="440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Ranking</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Organization</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dirty="0">
                          <a:ln>
                            <a:noFill/>
                          </a:ln>
                          <a:solidFill>
                            <a:prstClr val="white"/>
                          </a:solidFill>
                          <a:effectLst/>
                          <a:uLnTx/>
                          <a:uFillTx/>
                          <a:latin typeface="Arial" panose="020B0604020202020204" pitchFamily="34" charset="0"/>
                          <a:ea typeface="+mn-ea"/>
                          <a:cs typeface="Arial" panose="020B0604020202020204" pitchFamily="34" charset="0"/>
                        </a:rPr>
                        <a:t>Origin</a:t>
                      </a:r>
                    </a:p>
                  </a:txBody>
                  <a:tcPr anchor="ctr">
                    <a:solidFill>
                      <a:schemeClr val="tx2">
                        <a:lumMod val="75000"/>
                      </a:schemeClr>
                    </a:solidFill>
                  </a:tcPr>
                </a:tc>
                <a:extLst>
                  <a:ext uri="{0D108BD9-81ED-4DB2-BD59-A6C34878D82A}">
                    <a16:rowId xmlns:a16="http://schemas.microsoft.com/office/drawing/2014/main" val="3984113030"/>
                  </a:ext>
                </a:extLst>
              </a:tr>
              <a:tr h="31621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Samsung Electronics Co Ltd</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South Korea</a:t>
                      </a:r>
                    </a:p>
                  </a:txBody>
                  <a:tcPr marL="7620" marR="7620" marT="7620" marB="0" anchor="ctr"/>
                </a:tc>
                <a:extLst>
                  <a:ext uri="{0D108BD9-81ED-4DB2-BD59-A6C34878D82A}">
                    <a16:rowId xmlns:a16="http://schemas.microsoft.com/office/drawing/2014/main" val="2457154586"/>
                  </a:ext>
                </a:extLst>
              </a:tr>
              <a:tr h="31621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2</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Yaskawa Electric Corp</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Japan</a:t>
                      </a:r>
                    </a:p>
                  </a:txBody>
                  <a:tcPr marL="7620" marR="7620" marT="7620" marB="0" anchor="ctr"/>
                </a:tc>
                <a:extLst>
                  <a:ext uri="{0D108BD9-81ED-4DB2-BD59-A6C34878D82A}">
                    <a16:rowId xmlns:a16="http://schemas.microsoft.com/office/drawing/2014/main" val="4255456898"/>
                  </a:ext>
                </a:extLst>
              </a:tr>
              <a:tr h="31621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3</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Fanuc Corp</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Japan</a:t>
                      </a:r>
                    </a:p>
                  </a:txBody>
                  <a:tcPr marL="7620" marR="7620" marT="7620" marB="0" anchor="ctr"/>
                </a:tc>
                <a:extLst>
                  <a:ext uri="{0D108BD9-81ED-4DB2-BD59-A6C34878D82A}">
                    <a16:rowId xmlns:a16="http://schemas.microsoft.com/office/drawing/2014/main" val="1546480687"/>
                  </a:ext>
                </a:extLst>
              </a:tr>
              <a:tr h="31621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4</a:t>
                      </a:r>
                    </a:p>
                  </a:txBody>
                  <a:tcPr marL="7620" marR="7620" marT="7620" marB="0" anchor="ctr"/>
                </a:tc>
                <a:tc>
                  <a:txBody>
                    <a:bodyPr/>
                    <a:lstStyle/>
                    <a:p>
                      <a:pPr marL="0" algn="ctr" defTabSz="914400" rtl="0" eaLnBrk="1" fontAlgn="b" latinLnBrk="0" hangingPunct="1"/>
                      <a:r>
                        <a:rPr lang="en-IN" sz="1100" b="0" i="0" u="none" strike="noStrike" kern="1200" dirty="0" err="1">
                          <a:solidFill>
                            <a:srgbClr val="000000"/>
                          </a:solidFill>
                          <a:effectLst/>
                          <a:latin typeface="Arial" panose="020B0604020202020204" pitchFamily="34" charset="0"/>
                          <a:ea typeface="+mn-ea"/>
                          <a:cs typeface="Arial" panose="020B0604020202020204" pitchFamily="34" charset="0"/>
                        </a:rPr>
                        <a:t>Lg</a:t>
                      </a:r>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 Electronic Co Ltd</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South Korea</a:t>
                      </a:r>
                    </a:p>
                  </a:txBody>
                  <a:tcPr marL="7620" marR="7620" marT="7620" marB="0" anchor="ctr"/>
                </a:tc>
                <a:extLst>
                  <a:ext uri="{0D108BD9-81ED-4DB2-BD59-A6C34878D82A}">
                    <a16:rowId xmlns:a16="http://schemas.microsoft.com/office/drawing/2014/main" val="1906103061"/>
                  </a:ext>
                </a:extLst>
              </a:tr>
              <a:tr h="31621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5</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Seiko Epson Corp</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Japan</a:t>
                      </a:r>
                    </a:p>
                  </a:txBody>
                  <a:tcPr marL="7620" marR="7620" marT="7620" marB="0" anchor="ctr"/>
                </a:tc>
                <a:extLst>
                  <a:ext uri="{0D108BD9-81ED-4DB2-BD59-A6C34878D82A}">
                    <a16:rowId xmlns:a16="http://schemas.microsoft.com/office/drawing/2014/main" val="1633097700"/>
                  </a:ext>
                </a:extLst>
              </a:tr>
              <a:tr h="31621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6</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Harbin Inst Technology</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China</a:t>
                      </a:r>
                    </a:p>
                  </a:txBody>
                  <a:tcPr marL="7620" marR="7620" marT="7620" marB="0" anchor="ctr"/>
                </a:tc>
                <a:extLst>
                  <a:ext uri="{0D108BD9-81ED-4DB2-BD59-A6C34878D82A}">
                    <a16:rowId xmlns:a16="http://schemas.microsoft.com/office/drawing/2014/main" val="755120672"/>
                  </a:ext>
                </a:extLst>
              </a:tr>
              <a:tr h="31621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7</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Panasonic Corp</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Japan</a:t>
                      </a:r>
                    </a:p>
                  </a:txBody>
                  <a:tcPr marL="7620" marR="7620" marT="7620" marB="0" anchor="ctr"/>
                </a:tc>
                <a:extLst>
                  <a:ext uri="{0D108BD9-81ED-4DB2-BD59-A6C34878D82A}">
                    <a16:rowId xmlns:a16="http://schemas.microsoft.com/office/drawing/2014/main" val="3792514810"/>
                  </a:ext>
                </a:extLst>
              </a:tr>
              <a:tr h="31621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8</a:t>
                      </a:r>
                    </a:p>
                  </a:txBody>
                  <a:tcPr marL="7620" marR="7620" marT="7620" marB="0" anchor="ctr"/>
                </a:tc>
                <a:tc>
                  <a:txBody>
                    <a:bodyPr/>
                    <a:lstStyle/>
                    <a:p>
                      <a:pPr marL="0" algn="ctr" defTabSz="914400" rtl="0" eaLnBrk="1" fontAlgn="b" latinLnBrk="0" hangingPunct="1"/>
                      <a:r>
                        <a:rPr lang="en-US" sz="1100" b="0" i="0" u="none" strike="noStrike" kern="1200" dirty="0">
                          <a:solidFill>
                            <a:srgbClr val="000000"/>
                          </a:solidFill>
                          <a:effectLst/>
                          <a:latin typeface="Arial" panose="020B0604020202020204" pitchFamily="34" charset="0"/>
                          <a:ea typeface="+mn-ea"/>
                          <a:cs typeface="Arial" panose="020B0604020202020204" pitchFamily="34" charset="0"/>
                        </a:rPr>
                        <a:t>State Grid Corp of China</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China</a:t>
                      </a:r>
                    </a:p>
                  </a:txBody>
                  <a:tcPr marL="7620" marR="7620" marT="7620" marB="0" anchor="ctr"/>
                </a:tc>
                <a:extLst>
                  <a:ext uri="{0D108BD9-81ED-4DB2-BD59-A6C34878D82A}">
                    <a16:rowId xmlns:a16="http://schemas.microsoft.com/office/drawing/2014/main" val="1510542"/>
                  </a:ext>
                </a:extLst>
              </a:tr>
              <a:tr h="31621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9</a:t>
                      </a:r>
                    </a:p>
                  </a:txBody>
                  <a:tcPr marL="7620" marR="7620" marT="7620" marB="0" anchor="ctr"/>
                </a:tc>
                <a:tc>
                  <a:txBody>
                    <a:bodyPr/>
                    <a:lstStyle/>
                    <a:p>
                      <a:pPr marL="0" algn="ctr" defTabSz="914400" rtl="0" eaLnBrk="1" fontAlgn="b" latinLnBrk="0" hangingPunct="1"/>
                      <a:r>
                        <a:rPr lang="en-IN" sz="1100" b="0" i="0" u="none" strike="noStrike" kern="1200" dirty="0" err="1">
                          <a:solidFill>
                            <a:srgbClr val="000000"/>
                          </a:solidFill>
                          <a:effectLst/>
                          <a:latin typeface="Arial" panose="020B0604020202020204" pitchFamily="34" charset="0"/>
                          <a:ea typeface="+mn-ea"/>
                          <a:cs typeface="Arial" panose="020B0604020202020204" pitchFamily="34" charset="0"/>
                        </a:rPr>
                        <a:t>Univ</a:t>
                      </a:r>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 Shanghai Jiao Tong</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China</a:t>
                      </a:r>
                    </a:p>
                  </a:txBody>
                  <a:tcPr marL="7620" marR="7620" marT="7620" marB="0" anchor="ctr"/>
                </a:tc>
                <a:extLst>
                  <a:ext uri="{0D108BD9-81ED-4DB2-BD59-A6C34878D82A}">
                    <a16:rowId xmlns:a16="http://schemas.microsoft.com/office/drawing/2014/main" val="3490457740"/>
                  </a:ext>
                </a:extLst>
              </a:tr>
              <a:tr h="316217">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10</a:t>
                      </a:r>
                    </a:p>
                  </a:txBody>
                  <a:tcPr marL="7620" marR="7620" marT="7620" marB="0" anchor="ctr"/>
                </a:tc>
                <a:tc>
                  <a:txBody>
                    <a:bodyPr/>
                    <a:lstStyle/>
                    <a:p>
                      <a:pPr marL="0" algn="ctr" defTabSz="914400" rtl="0" eaLnBrk="1" fontAlgn="b" latinLnBrk="0" hangingPunct="1"/>
                      <a:r>
                        <a:rPr lang="en-US" sz="1100" b="0" i="0" u="none" strike="noStrike" kern="1200">
                          <a:solidFill>
                            <a:srgbClr val="000000"/>
                          </a:solidFill>
                          <a:effectLst/>
                          <a:latin typeface="Arial" panose="020B0604020202020204" pitchFamily="34" charset="0"/>
                          <a:ea typeface="+mn-ea"/>
                          <a:cs typeface="Arial" panose="020B0604020202020204" pitchFamily="34" charset="0"/>
                        </a:rPr>
                        <a:t>Samsung Heavy Industries Co Ltd</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South Korea</a:t>
                      </a:r>
                    </a:p>
                  </a:txBody>
                  <a:tcPr marL="7620" marR="7620" marT="7620" marB="0" anchor="ctr"/>
                </a:tc>
                <a:extLst>
                  <a:ext uri="{0D108BD9-81ED-4DB2-BD59-A6C34878D82A}">
                    <a16:rowId xmlns:a16="http://schemas.microsoft.com/office/drawing/2014/main" val="3065418428"/>
                  </a:ext>
                </a:extLst>
              </a:tr>
              <a:tr h="31621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11</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Hitachi Ltd</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Japan</a:t>
                      </a:r>
                    </a:p>
                  </a:txBody>
                  <a:tcPr marL="7620" marR="7620" marT="7620" marB="0" anchor="ctr"/>
                </a:tc>
                <a:extLst>
                  <a:ext uri="{0D108BD9-81ED-4DB2-BD59-A6C34878D82A}">
                    <a16:rowId xmlns:a16="http://schemas.microsoft.com/office/drawing/2014/main" val="1522100119"/>
                  </a:ext>
                </a:extLst>
              </a:tr>
              <a:tr h="31621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12</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Midea Group</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Germany</a:t>
                      </a:r>
                    </a:p>
                  </a:txBody>
                  <a:tcPr marL="7620" marR="7620" marT="7620" marB="0" anchor="ctr"/>
                </a:tc>
                <a:extLst>
                  <a:ext uri="{0D108BD9-81ED-4DB2-BD59-A6C34878D82A}">
                    <a16:rowId xmlns:a16="http://schemas.microsoft.com/office/drawing/2014/main" val="3867480955"/>
                  </a:ext>
                </a:extLst>
              </a:tr>
              <a:tr h="31621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13</a:t>
                      </a:r>
                    </a:p>
                  </a:txBody>
                  <a:tcPr marL="7620" marR="7620" marT="7620" marB="0" anchor="ctr"/>
                </a:tc>
                <a:tc>
                  <a:txBody>
                    <a:bodyPr/>
                    <a:lstStyle/>
                    <a:p>
                      <a:pPr marL="0" algn="ctr" defTabSz="914400" rtl="0" eaLnBrk="1" fontAlgn="b" latinLnBrk="0" hangingPunct="1"/>
                      <a:r>
                        <a:rPr lang="en-IN" sz="1100" b="0" i="0" u="none" strike="noStrike" kern="1200" dirty="0" err="1">
                          <a:solidFill>
                            <a:srgbClr val="000000"/>
                          </a:solidFill>
                          <a:effectLst/>
                          <a:latin typeface="Arial" panose="020B0604020202020204" pitchFamily="34" charset="0"/>
                          <a:ea typeface="+mn-ea"/>
                          <a:cs typeface="Arial" panose="020B0604020202020204" pitchFamily="34" charset="0"/>
                        </a:rPr>
                        <a:t>Univ</a:t>
                      </a:r>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 Tsinghua</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China</a:t>
                      </a:r>
                    </a:p>
                  </a:txBody>
                  <a:tcPr marL="7620" marR="7620" marT="7620" marB="0" anchor="ctr"/>
                </a:tc>
                <a:extLst>
                  <a:ext uri="{0D108BD9-81ED-4DB2-BD59-A6C34878D82A}">
                    <a16:rowId xmlns:a16="http://schemas.microsoft.com/office/drawing/2014/main" val="870866074"/>
                  </a:ext>
                </a:extLst>
              </a:tr>
              <a:tr h="31621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14</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Olympus Corp</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Japan</a:t>
                      </a:r>
                    </a:p>
                  </a:txBody>
                  <a:tcPr marL="7620" marR="7620" marT="7620" marB="0" anchor="ctr"/>
                </a:tc>
                <a:extLst>
                  <a:ext uri="{0D108BD9-81ED-4DB2-BD59-A6C34878D82A}">
                    <a16:rowId xmlns:a16="http://schemas.microsoft.com/office/drawing/2014/main" val="877173788"/>
                  </a:ext>
                </a:extLst>
              </a:tr>
              <a:tr h="316217">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15</a:t>
                      </a:r>
                    </a:p>
                  </a:txBody>
                  <a:tcPr marL="7620" marR="7620" marT="7620" marB="0" anchor="ctr"/>
                </a:tc>
                <a:tc>
                  <a:txBody>
                    <a:bodyPr/>
                    <a:lstStyle/>
                    <a:p>
                      <a:pPr marL="0" algn="ctr" defTabSz="914400" rtl="0" eaLnBrk="1" fontAlgn="b" latinLnBrk="0" hangingPunct="1"/>
                      <a:r>
                        <a:rPr lang="en-IN" sz="1100" b="0" i="0" u="none" strike="noStrike" kern="1200" dirty="0" err="1">
                          <a:solidFill>
                            <a:srgbClr val="000000"/>
                          </a:solidFill>
                          <a:effectLst/>
                          <a:latin typeface="Arial" panose="020B0604020202020204" pitchFamily="34" charset="0"/>
                          <a:ea typeface="+mn-ea"/>
                          <a:cs typeface="Arial" panose="020B0604020202020204" pitchFamily="34" charset="0"/>
                        </a:rPr>
                        <a:t>Univ</a:t>
                      </a:r>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 Zhejiang</a:t>
                      </a:r>
                    </a:p>
                  </a:txBody>
                  <a:tcPr marL="7620" marR="7620" marT="762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China</a:t>
                      </a:r>
                    </a:p>
                  </a:txBody>
                  <a:tcPr marL="7620" marR="7620" marT="7620" marB="0" anchor="ctr"/>
                </a:tc>
                <a:extLst>
                  <a:ext uri="{0D108BD9-81ED-4DB2-BD59-A6C34878D82A}">
                    <a16:rowId xmlns:a16="http://schemas.microsoft.com/office/drawing/2014/main" val="3115917956"/>
                  </a:ext>
                </a:extLst>
              </a:tr>
            </a:tbl>
          </a:graphicData>
        </a:graphic>
      </p:graphicFrame>
      <p:sp>
        <p:nvSpPr>
          <p:cNvPr id="6" name="TextBox 5">
            <a:extLst>
              <a:ext uri="{FF2B5EF4-FFF2-40B4-BE49-F238E27FC236}">
                <a16:creationId xmlns:a16="http://schemas.microsoft.com/office/drawing/2014/main" id="{BCA12B7B-BCF1-9C17-F0AD-4D7A85867030}"/>
              </a:ext>
            </a:extLst>
          </p:cNvPr>
          <p:cNvSpPr txBox="1"/>
          <p:nvPr/>
        </p:nvSpPr>
        <p:spPr>
          <a:xfrm>
            <a:off x="310604" y="118"/>
            <a:ext cx="2887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F40E9A24-8A44-D4DE-CA1C-E5BB9794AF67}"/>
              </a:ext>
            </a:extLst>
          </p:cNvPr>
          <p:cNvSpPr txBox="1"/>
          <p:nvPr/>
        </p:nvSpPr>
        <p:spPr>
          <a:xfrm>
            <a:off x="6501515" y="1206087"/>
            <a:ext cx="5353601" cy="307777"/>
          </a:xfrm>
          <a:prstGeom prst="rect">
            <a:avLst/>
          </a:prstGeom>
          <a:noFill/>
        </p:spPr>
        <p:txBody>
          <a:bodyPr wrap="square" rtlCol="0">
            <a:spAutoFit/>
          </a:bodyPr>
          <a:lstStyle/>
          <a:p>
            <a:r>
              <a:rPr lang="en-US" sz="1400" b="1" dirty="0">
                <a:solidFill>
                  <a:schemeClr val="accent3">
                    <a:lumMod val="75000"/>
                  </a:schemeClr>
                </a:solidFill>
                <a:latin typeface="Arial" panose="020B0604020202020204" pitchFamily="34" charset="0"/>
                <a:cs typeface="Arial" panose="020B0604020202020204" pitchFamily="34" charset="0"/>
              </a:rPr>
              <a:t>Key Insights</a:t>
            </a:r>
            <a:endParaRPr lang="en-AG" sz="1400" b="1" dirty="0">
              <a:solidFill>
                <a:schemeClr val="accent3">
                  <a:lumMod val="75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DFBFC70-DB16-B7C7-9BD9-EDAF03FB3B8F}"/>
              </a:ext>
            </a:extLst>
          </p:cNvPr>
          <p:cNvSpPr txBox="1"/>
          <p:nvPr/>
        </p:nvSpPr>
        <p:spPr>
          <a:xfrm>
            <a:off x="6501515" y="1594075"/>
            <a:ext cx="5276685" cy="3990901"/>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Diverse Patent Portfolios</a:t>
            </a:r>
            <a:r>
              <a:rPr lang="en-US" sz="1100" dirty="0">
                <a:solidFill>
                  <a:schemeClr val="bg1"/>
                </a:solidFill>
                <a:latin typeface="Arial" panose="020B0604020202020204" pitchFamily="34" charset="0"/>
                <a:cs typeface="Arial" panose="020B0604020202020204" pitchFamily="34" charset="0"/>
              </a:rPr>
              <a:t>: Among the Top 20 Global Robotics Patent Grantees, there is a diverse range of companies and countries represented, showcasing the global nature of industrial robotics innovation.</a:t>
            </a:r>
          </a:p>
          <a:p>
            <a:pPr marL="285750" indent="-285750">
              <a:lnSpc>
                <a:spcPts val="1800"/>
              </a:lnSpc>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Strong Asian Presence</a:t>
            </a:r>
            <a:r>
              <a:rPr lang="en-US" sz="1100" dirty="0">
                <a:solidFill>
                  <a:schemeClr val="bg1"/>
                </a:solidFill>
                <a:latin typeface="Arial" panose="020B0604020202020204" pitchFamily="34" charset="0"/>
                <a:cs typeface="Arial" panose="020B0604020202020204" pitchFamily="34" charset="0"/>
              </a:rPr>
              <a:t>: Asian countries, particularly China and Japan, have a significant presence in industrial robotics patents, reflecting their leadership in this sector.</a:t>
            </a:r>
          </a:p>
          <a:p>
            <a:pPr marL="285750" indent="-285750">
              <a:lnSpc>
                <a:spcPts val="1800"/>
              </a:lnSpc>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China's Rapid Growth</a:t>
            </a:r>
            <a:r>
              <a:rPr lang="en-US" sz="1100" dirty="0">
                <a:solidFill>
                  <a:schemeClr val="bg1"/>
                </a:solidFill>
                <a:latin typeface="Arial" panose="020B0604020202020204" pitchFamily="34" charset="0"/>
                <a:cs typeface="Arial" panose="020B0604020202020204" pitchFamily="34" charset="0"/>
              </a:rPr>
              <a:t>: China has experienced remarkable growth in industrial robotics patents over the past decade, demonstrating its commitment to automation and manufacturing.</a:t>
            </a:r>
          </a:p>
          <a:p>
            <a:pPr marL="285750" indent="-285750">
              <a:lnSpc>
                <a:spcPts val="1800"/>
              </a:lnSpc>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Established Players</a:t>
            </a:r>
            <a:r>
              <a:rPr lang="en-US" sz="1100" dirty="0">
                <a:solidFill>
                  <a:schemeClr val="bg1"/>
                </a:solidFill>
                <a:latin typeface="Arial" panose="020B0604020202020204" pitchFamily="34" charset="0"/>
                <a:cs typeface="Arial" panose="020B0604020202020204" pitchFamily="34" charset="0"/>
              </a:rPr>
              <a:t>: Traditional robotics and manufacturing powerhouses like Japan and Germany continue to be strong patent contributors, emphasizing their ongoing commitment to technological advancements in industrial robotics.</a:t>
            </a:r>
          </a:p>
          <a:p>
            <a:pPr marL="285750" indent="-285750">
              <a:lnSpc>
                <a:spcPts val="1800"/>
              </a:lnSpc>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Diverse Applications</a:t>
            </a:r>
            <a:r>
              <a:rPr lang="en-US" sz="1100" dirty="0">
                <a:solidFill>
                  <a:schemeClr val="bg1"/>
                </a:solidFill>
                <a:latin typeface="Arial" panose="020B0604020202020204" pitchFamily="34" charset="0"/>
                <a:cs typeface="Arial" panose="020B0604020202020204" pitchFamily="34" charset="0"/>
              </a:rPr>
              <a:t>: Industrial robotics patents cover a wide range of applications, from manufacturing and automation to logistics and material handling, highlighting the versatility and importance of robotics in various industries.</a:t>
            </a:r>
            <a:endParaRPr lang="en-IN" sz="11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61A0C5A-FD24-07BE-B228-1C37C29D2D33}"/>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Patent Analysis | Top 15 Global Robotics Patent Grantees</a:t>
            </a:r>
          </a:p>
        </p:txBody>
      </p:sp>
      <p:sp>
        <p:nvSpPr>
          <p:cNvPr id="10" name="TextBox 9">
            <a:extLst>
              <a:ext uri="{FF2B5EF4-FFF2-40B4-BE49-F238E27FC236}">
                <a16:creationId xmlns:a16="http://schemas.microsoft.com/office/drawing/2014/main" id="{C8C84C98-98F9-BD2B-F7D7-A30157ABEB41}"/>
              </a:ext>
            </a:extLst>
          </p:cNvPr>
          <p:cNvSpPr txBox="1"/>
          <p:nvPr/>
        </p:nvSpPr>
        <p:spPr>
          <a:xfrm>
            <a:off x="315351" y="6381750"/>
            <a:ext cx="118683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Note(s): (a) Robotic patents till 2019 is sourced from public domain, from 2019 onwards data is forecasted considering market trends, historic curve and expected growth 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Sources: Center for Security and Emerging Technology</a:t>
            </a:r>
            <a:endParaRPr kumimoji="0" lang="en-IN"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401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6EA9D9B4-78A2-CCF4-0FA0-F71F1A016DE9}"/>
              </a:ext>
            </a:extLst>
          </p:cNvPr>
          <p:cNvSpPr/>
          <p:nvPr/>
        </p:nvSpPr>
        <p:spPr>
          <a:xfrm>
            <a:off x="304153" y="1196975"/>
            <a:ext cx="2478289" cy="501610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B2947857-F270-1115-5129-5F32C864BC3D}"/>
              </a:ext>
            </a:extLst>
          </p:cNvPr>
          <p:cNvSpPr/>
          <p:nvPr/>
        </p:nvSpPr>
        <p:spPr>
          <a:xfrm>
            <a:off x="493512" y="1631840"/>
            <a:ext cx="2174194" cy="404396"/>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white"/>
                </a:solidFill>
                <a:effectLst/>
                <a:uLnTx/>
                <a:uFillTx/>
                <a:latin typeface="Calibri" panose="020F0502020204030204"/>
                <a:ea typeface="+mn-ea"/>
                <a:cs typeface="+mn-cs"/>
              </a:rPr>
              <a:t>Industrial Robot</a:t>
            </a:r>
          </a:p>
        </p:txBody>
      </p:sp>
      <p:cxnSp>
        <p:nvCxnSpPr>
          <p:cNvPr id="4" name="Straight Connector 3">
            <a:extLst>
              <a:ext uri="{FF2B5EF4-FFF2-40B4-BE49-F238E27FC236}">
                <a16:creationId xmlns:a16="http://schemas.microsoft.com/office/drawing/2014/main" id="{6A779751-D698-0267-489D-5A82A827B313}"/>
              </a:ext>
            </a:extLst>
          </p:cNvPr>
          <p:cNvCxnSpPr>
            <a:cxnSpLocks/>
          </p:cNvCxnSpPr>
          <p:nvPr/>
        </p:nvCxnSpPr>
        <p:spPr>
          <a:xfrm rot="5400000">
            <a:off x="2883227" y="1636463"/>
            <a:ext cx="8806" cy="439849"/>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E2E16BB-4DD8-8DA5-D7E0-3EC5386080EA}"/>
              </a:ext>
            </a:extLst>
          </p:cNvPr>
          <p:cNvCxnSpPr>
            <a:cxnSpLocks/>
          </p:cNvCxnSpPr>
          <p:nvPr/>
        </p:nvCxnSpPr>
        <p:spPr>
          <a:xfrm flipV="1">
            <a:off x="3107555" y="1631840"/>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CC9D1C41-FAAA-3818-5F4A-C2BD66D056B7}"/>
              </a:ext>
            </a:extLst>
          </p:cNvPr>
          <p:cNvCxnSpPr>
            <a:cxnSpLocks/>
          </p:cNvCxnSpPr>
          <p:nvPr/>
        </p:nvCxnSpPr>
        <p:spPr>
          <a:xfrm rot="16200000" flipH="1">
            <a:off x="3341224" y="1801044"/>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B0544E40-F9AC-F938-1C33-2E4939C61888}"/>
              </a:ext>
            </a:extLst>
          </p:cNvPr>
          <p:cNvCxnSpPr>
            <a:cxnSpLocks/>
          </p:cNvCxnSpPr>
          <p:nvPr/>
        </p:nvCxnSpPr>
        <p:spPr>
          <a:xfrm rot="16200000">
            <a:off x="3341224" y="1395980"/>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C6E956A9-63D9-7E96-FECD-F3D6EF420F1E}"/>
              </a:ext>
            </a:extLst>
          </p:cNvPr>
          <p:cNvCxnSpPr>
            <a:cxnSpLocks/>
          </p:cNvCxnSpPr>
          <p:nvPr/>
        </p:nvCxnSpPr>
        <p:spPr>
          <a:xfrm flipV="1">
            <a:off x="3107555" y="1833703"/>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sp>
        <p:nvSpPr>
          <p:cNvPr id="12" name="Rectangle: Rounded Corners 11">
            <a:extLst>
              <a:ext uri="{FF2B5EF4-FFF2-40B4-BE49-F238E27FC236}">
                <a16:creationId xmlns:a16="http://schemas.microsoft.com/office/drawing/2014/main" id="{DFE92210-E7AF-627C-0D4D-B4192C339BF8}"/>
              </a:ext>
            </a:extLst>
          </p:cNvPr>
          <p:cNvSpPr/>
          <p:nvPr/>
        </p:nvSpPr>
        <p:spPr>
          <a:xfrm>
            <a:off x="3596887" y="1495794"/>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Caged Industrial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Robot</a:t>
            </a:r>
          </a:p>
        </p:txBody>
      </p:sp>
      <p:sp>
        <p:nvSpPr>
          <p:cNvPr id="13" name="Rectangle: Rounded Corners 12">
            <a:extLst>
              <a:ext uri="{FF2B5EF4-FFF2-40B4-BE49-F238E27FC236}">
                <a16:creationId xmlns:a16="http://schemas.microsoft.com/office/drawing/2014/main" id="{F22E073E-B439-5FD9-B184-FEDA667894BF}"/>
              </a:ext>
            </a:extLst>
          </p:cNvPr>
          <p:cNvSpPr/>
          <p:nvPr/>
        </p:nvSpPr>
        <p:spPr>
          <a:xfrm>
            <a:off x="3596887" y="1900191"/>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Co-Bots</a:t>
            </a:r>
          </a:p>
        </p:txBody>
      </p:sp>
      <p:sp>
        <p:nvSpPr>
          <p:cNvPr id="21" name="Rectangle: Rounded Corners 20">
            <a:extLst>
              <a:ext uri="{FF2B5EF4-FFF2-40B4-BE49-F238E27FC236}">
                <a16:creationId xmlns:a16="http://schemas.microsoft.com/office/drawing/2014/main" id="{869EE114-8253-28BA-4BF9-269640DBAD1E}"/>
              </a:ext>
            </a:extLst>
          </p:cNvPr>
          <p:cNvSpPr/>
          <p:nvPr/>
        </p:nvSpPr>
        <p:spPr>
          <a:xfrm>
            <a:off x="485767" y="3363289"/>
            <a:ext cx="2174194" cy="404396"/>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white"/>
                </a:solidFill>
                <a:effectLst/>
                <a:uLnTx/>
                <a:uFillTx/>
                <a:latin typeface="Calibri" panose="020F0502020204030204"/>
                <a:ea typeface="+mn-ea"/>
                <a:cs typeface="+mn-cs"/>
              </a:rPr>
              <a:t>Service Robot</a:t>
            </a:r>
          </a:p>
        </p:txBody>
      </p:sp>
      <p:cxnSp>
        <p:nvCxnSpPr>
          <p:cNvPr id="22" name="Straight Connector 21">
            <a:extLst>
              <a:ext uri="{FF2B5EF4-FFF2-40B4-BE49-F238E27FC236}">
                <a16:creationId xmlns:a16="http://schemas.microsoft.com/office/drawing/2014/main" id="{1DBBAD06-9918-9900-E24F-9C03FD7B8FCF}"/>
              </a:ext>
            </a:extLst>
          </p:cNvPr>
          <p:cNvCxnSpPr>
            <a:cxnSpLocks/>
          </p:cNvCxnSpPr>
          <p:nvPr/>
        </p:nvCxnSpPr>
        <p:spPr>
          <a:xfrm flipH="1">
            <a:off x="2656711" y="3569754"/>
            <a:ext cx="512547" cy="8806"/>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CB8F3AEB-1EF8-1F63-36EE-88F0247943B0}"/>
              </a:ext>
            </a:extLst>
          </p:cNvPr>
          <p:cNvCxnSpPr>
            <a:cxnSpLocks/>
          </p:cNvCxnSpPr>
          <p:nvPr/>
        </p:nvCxnSpPr>
        <p:spPr>
          <a:xfrm flipV="1">
            <a:off x="3150014" y="2534291"/>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DE57C81-6D58-6AE4-3EA8-39E118371BCC}"/>
              </a:ext>
            </a:extLst>
          </p:cNvPr>
          <p:cNvCxnSpPr>
            <a:cxnSpLocks/>
          </p:cNvCxnSpPr>
          <p:nvPr/>
        </p:nvCxnSpPr>
        <p:spPr>
          <a:xfrm rot="16200000" flipH="1">
            <a:off x="3383684" y="2633576"/>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1E4DF92F-BCB1-6A82-1C44-C728E4A36C19}"/>
              </a:ext>
            </a:extLst>
          </p:cNvPr>
          <p:cNvCxnSpPr>
            <a:cxnSpLocks/>
          </p:cNvCxnSpPr>
          <p:nvPr/>
        </p:nvCxnSpPr>
        <p:spPr>
          <a:xfrm rot="16200000">
            <a:off x="3383683" y="2298431"/>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CB8E6727-E266-9642-BEEB-0AD5AACCEA45}"/>
              </a:ext>
            </a:extLst>
          </p:cNvPr>
          <p:cNvCxnSpPr>
            <a:cxnSpLocks/>
          </p:cNvCxnSpPr>
          <p:nvPr/>
        </p:nvCxnSpPr>
        <p:spPr>
          <a:xfrm flipV="1">
            <a:off x="3150014" y="2736154"/>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sp>
        <p:nvSpPr>
          <p:cNvPr id="27" name="Rectangle: Rounded Corners 26">
            <a:extLst>
              <a:ext uri="{FF2B5EF4-FFF2-40B4-BE49-F238E27FC236}">
                <a16:creationId xmlns:a16="http://schemas.microsoft.com/office/drawing/2014/main" id="{FF1F0227-9D31-B1AC-895E-3FA96CF16747}"/>
              </a:ext>
            </a:extLst>
          </p:cNvPr>
          <p:cNvSpPr/>
          <p:nvPr/>
        </p:nvSpPr>
        <p:spPr>
          <a:xfrm>
            <a:off x="3639346" y="2398246"/>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Logistic Robot</a:t>
            </a:r>
          </a:p>
        </p:txBody>
      </p:sp>
      <p:sp>
        <p:nvSpPr>
          <p:cNvPr id="28" name="Rectangle: Rounded Corners 27">
            <a:extLst>
              <a:ext uri="{FF2B5EF4-FFF2-40B4-BE49-F238E27FC236}">
                <a16:creationId xmlns:a16="http://schemas.microsoft.com/office/drawing/2014/main" id="{9BD4466F-CAA6-C502-2B4B-31C74D8C7629}"/>
              </a:ext>
            </a:extLst>
          </p:cNvPr>
          <p:cNvSpPr/>
          <p:nvPr/>
        </p:nvSpPr>
        <p:spPr>
          <a:xfrm>
            <a:off x="3639346" y="2758695"/>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Medical Robot</a:t>
            </a:r>
          </a:p>
        </p:txBody>
      </p:sp>
      <p:cxnSp>
        <p:nvCxnSpPr>
          <p:cNvPr id="29" name="Straight Connector 28">
            <a:extLst>
              <a:ext uri="{FF2B5EF4-FFF2-40B4-BE49-F238E27FC236}">
                <a16:creationId xmlns:a16="http://schemas.microsoft.com/office/drawing/2014/main" id="{B0A8C2CD-03B0-3104-112B-4C782173EC74}"/>
              </a:ext>
            </a:extLst>
          </p:cNvPr>
          <p:cNvCxnSpPr>
            <a:cxnSpLocks/>
          </p:cNvCxnSpPr>
          <p:nvPr/>
        </p:nvCxnSpPr>
        <p:spPr>
          <a:xfrm flipV="1">
            <a:off x="3150014" y="2938687"/>
            <a:ext cx="0" cy="639873"/>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C94DBB69-B7B2-8631-0961-07ECF96295E8}"/>
              </a:ext>
            </a:extLst>
          </p:cNvPr>
          <p:cNvCxnSpPr>
            <a:cxnSpLocks/>
          </p:cNvCxnSpPr>
          <p:nvPr/>
        </p:nvCxnSpPr>
        <p:spPr>
          <a:xfrm rot="16200000" flipH="1">
            <a:off x="3375438" y="3009556"/>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33" name="Rectangle: Rounded Corners 32">
            <a:extLst>
              <a:ext uri="{FF2B5EF4-FFF2-40B4-BE49-F238E27FC236}">
                <a16:creationId xmlns:a16="http://schemas.microsoft.com/office/drawing/2014/main" id="{590A936D-ADB7-D85E-DE45-AB2565FEEB0B}"/>
              </a:ext>
            </a:extLst>
          </p:cNvPr>
          <p:cNvSpPr/>
          <p:nvPr/>
        </p:nvSpPr>
        <p:spPr>
          <a:xfrm>
            <a:off x="3639346" y="3119144"/>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Consumer Robot</a:t>
            </a:r>
          </a:p>
        </p:txBody>
      </p:sp>
      <p:cxnSp>
        <p:nvCxnSpPr>
          <p:cNvPr id="34" name="Straight Connector 33">
            <a:extLst>
              <a:ext uri="{FF2B5EF4-FFF2-40B4-BE49-F238E27FC236}">
                <a16:creationId xmlns:a16="http://schemas.microsoft.com/office/drawing/2014/main" id="{D98B3B35-2DD7-C9F7-7E3D-C05C92E411B2}"/>
              </a:ext>
            </a:extLst>
          </p:cNvPr>
          <p:cNvCxnSpPr>
            <a:cxnSpLocks/>
          </p:cNvCxnSpPr>
          <p:nvPr/>
        </p:nvCxnSpPr>
        <p:spPr>
          <a:xfrm flipV="1">
            <a:off x="3150014" y="3441289"/>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10BC68A-E58F-311A-4E86-8AF538AC53F8}"/>
              </a:ext>
            </a:extLst>
          </p:cNvPr>
          <p:cNvCxnSpPr>
            <a:cxnSpLocks/>
          </p:cNvCxnSpPr>
          <p:nvPr/>
        </p:nvCxnSpPr>
        <p:spPr>
          <a:xfrm flipH="1" flipV="1">
            <a:off x="3149426" y="3561191"/>
            <a:ext cx="15058" cy="790545"/>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FCE0B4A3-BD29-673E-2571-E3324B4ECB39}"/>
              </a:ext>
            </a:extLst>
          </p:cNvPr>
          <p:cNvCxnSpPr>
            <a:cxnSpLocks/>
          </p:cNvCxnSpPr>
          <p:nvPr/>
        </p:nvCxnSpPr>
        <p:spPr>
          <a:xfrm rot="16200000" flipH="1">
            <a:off x="3399456" y="3354633"/>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3264480F-DE67-BF39-DD23-8E1CDDDE640A}"/>
              </a:ext>
            </a:extLst>
          </p:cNvPr>
          <p:cNvCxnSpPr>
            <a:cxnSpLocks/>
          </p:cNvCxnSpPr>
          <p:nvPr/>
        </p:nvCxnSpPr>
        <p:spPr>
          <a:xfrm rot="16200000" flipH="1">
            <a:off x="3399456" y="3770653"/>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38" name="Rectangle: Rounded Corners 37">
            <a:extLst>
              <a:ext uri="{FF2B5EF4-FFF2-40B4-BE49-F238E27FC236}">
                <a16:creationId xmlns:a16="http://schemas.microsoft.com/office/drawing/2014/main" id="{896F211E-4D7F-CD90-55F9-D3E934FBAF56}"/>
              </a:ext>
            </a:extLst>
          </p:cNvPr>
          <p:cNvSpPr/>
          <p:nvPr/>
        </p:nvSpPr>
        <p:spPr>
          <a:xfrm>
            <a:off x="3648897" y="3479592"/>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Autonomous Vehicles</a:t>
            </a:r>
          </a:p>
        </p:txBody>
      </p:sp>
      <p:sp>
        <p:nvSpPr>
          <p:cNvPr id="39" name="Rectangle: Rounded Corners 38">
            <a:extLst>
              <a:ext uri="{FF2B5EF4-FFF2-40B4-BE49-F238E27FC236}">
                <a16:creationId xmlns:a16="http://schemas.microsoft.com/office/drawing/2014/main" id="{2848D79C-B49D-1B74-A3DE-B27393142BF5}"/>
              </a:ext>
            </a:extLst>
          </p:cNvPr>
          <p:cNvSpPr/>
          <p:nvPr/>
        </p:nvSpPr>
        <p:spPr>
          <a:xfrm>
            <a:off x="3657367" y="3837079"/>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Military Drones</a:t>
            </a:r>
          </a:p>
        </p:txBody>
      </p:sp>
      <p:sp>
        <p:nvSpPr>
          <p:cNvPr id="40" name="Rectangle: Rounded Corners 39">
            <a:extLst>
              <a:ext uri="{FF2B5EF4-FFF2-40B4-BE49-F238E27FC236}">
                <a16:creationId xmlns:a16="http://schemas.microsoft.com/office/drawing/2014/main" id="{30BA1C0C-7186-EEA4-279F-5302E9A97E50}"/>
              </a:ext>
            </a:extLst>
          </p:cNvPr>
          <p:cNvSpPr/>
          <p:nvPr/>
        </p:nvSpPr>
        <p:spPr>
          <a:xfrm>
            <a:off x="3657367" y="4189899"/>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Commercial Drones</a:t>
            </a:r>
          </a:p>
        </p:txBody>
      </p:sp>
      <p:cxnSp>
        <p:nvCxnSpPr>
          <p:cNvPr id="44" name="Straight Arrow Connector 43">
            <a:extLst>
              <a:ext uri="{FF2B5EF4-FFF2-40B4-BE49-F238E27FC236}">
                <a16:creationId xmlns:a16="http://schemas.microsoft.com/office/drawing/2014/main" id="{F0E23EEB-B84F-19A1-3B36-2F1760C84D88}"/>
              </a:ext>
            </a:extLst>
          </p:cNvPr>
          <p:cNvCxnSpPr>
            <a:cxnSpLocks/>
          </p:cNvCxnSpPr>
          <p:nvPr/>
        </p:nvCxnSpPr>
        <p:spPr>
          <a:xfrm rot="16200000" flipH="1">
            <a:off x="3417054" y="4083092"/>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45" name="Rectangle: Rounded Corners 44">
            <a:extLst>
              <a:ext uri="{FF2B5EF4-FFF2-40B4-BE49-F238E27FC236}">
                <a16:creationId xmlns:a16="http://schemas.microsoft.com/office/drawing/2014/main" id="{98266A4C-9AC6-437C-63C5-67293DB705A1}"/>
              </a:ext>
            </a:extLst>
          </p:cNvPr>
          <p:cNvSpPr/>
          <p:nvPr/>
        </p:nvSpPr>
        <p:spPr>
          <a:xfrm>
            <a:off x="485767" y="4748850"/>
            <a:ext cx="2256402" cy="404396"/>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white"/>
                </a:solidFill>
                <a:effectLst/>
                <a:uLnTx/>
                <a:uFillTx/>
                <a:latin typeface="Calibri" panose="020F0502020204030204"/>
                <a:ea typeface="+mn-ea"/>
                <a:cs typeface="+mn-cs"/>
              </a:rPr>
              <a:t>Software's</a:t>
            </a:r>
          </a:p>
        </p:txBody>
      </p:sp>
      <p:cxnSp>
        <p:nvCxnSpPr>
          <p:cNvPr id="46" name="Straight Connector 45">
            <a:extLst>
              <a:ext uri="{FF2B5EF4-FFF2-40B4-BE49-F238E27FC236}">
                <a16:creationId xmlns:a16="http://schemas.microsoft.com/office/drawing/2014/main" id="{5CB072C0-CB22-9EAD-37D9-AD9EEAEC23C7}"/>
              </a:ext>
            </a:extLst>
          </p:cNvPr>
          <p:cNvCxnSpPr>
            <a:cxnSpLocks/>
          </p:cNvCxnSpPr>
          <p:nvPr/>
        </p:nvCxnSpPr>
        <p:spPr>
          <a:xfrm rot="5400000">
            <a:off x="2935237" y="4727178"/>
            <a:ext cx="8806" cy="439849"/>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439CEF5E-902F-878C-B7C9-4821D4F8532A}"/>
              </a:ext>
            </a:extLst>
          </p:cNvPr>
          <p:cNvCxnSpPr>
            <a:cxnSpLocks/>
          </p:cNvCxnSpPr>
          <p:nvPr/>
        </p:nvCxnSpPr>
        <p:spPr>
          <a:xfrm rot="16200000" flipH="1">
            <a:off x="3393235" y="4891758"/>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40F4D4B7-86A1-8182-2322-EC8F4BD2F39C}"/>
              </a:ext>
            </a:extLst>
          </p:cNvPr>
          <p:cNvCxnSpPr>
            <a:cxnSpLocks/>
          </p:cNvCxnSpPr>
          <p:nvPr/>
        </p:nvCxnSpPr>
        <p:spPr>
          <a:xfrm rot="16200000">
            <a:off x="3393235" y="4486695"/>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029DB6C6-2D5E-9194-70C9-63ABD5420C47}"/>
              </a:ext>
            </a:extLst>
          </p:cNvPr>
          <p:cNvCxnSpPr>
            <a:cxnSpLocks/>
          </p:cNvCxnSpPr>
          <p:nvPr/>
        </p:nvCxnSpPr>
        <p:spPr>
          <a:xfrm flipV="1">
            <a:off x="3170562" y="4924418"/>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sp>
        <p:nvSpPr>
          <p:cNvPr id="54" name="Rectangle: Rounded Corners 53">
            <a:extLst>
              <a:ext uri="{FF2B5EF4-FFF2-40B4-BE49-F238E27FC236}">
                <a16:creationId xmlns:a16="http://schemas.microsoft.com/office/drawing/2014/main" id="{5853891A-47D2-1C4E-416F-1C788EC3235E}"/>
              </a:ext>
            </a:extLst>
          </p:cNvPr>
          <p:cNvSpPr/>
          <p:nvPr/>
        </p:nvSpPr>
        <p:spPr>
          <a:xfrm>
            <a:off x="3648897" y="4586509"/>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Robotic Intelligence</a:t>
            </a:r>
          </a:p>
        </p:txBody>
      </p:sp>
      <p:sp>
        <p:nvSpPr>
          <p:cNvPr id="55" name="Rectangle: Rounded Corners 54">
            <a:extLst>
              <a:ext uri="{FF2B5EF4-FFF2-40B4-BE49-F238E27FC236}">
                <a16:creationId xmlns:a16="http://schemas.microsoft.com/office/drawing/2014/main" id="{A9C05A70-C950-51DE-CEE2-0D833EA00F42}"/>
              </a:ext>
            </a:extLst>
          </p:cNvPr>
          <p:cNvSpPr/>
          <p:nvPr/>
        </p:nvSpPr>
        <p:spPr>
          <a:xfrm>
            <a:off x="3648897" y="4990905"/>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Cloud Robotics</a:t>
            </a:r>
          </a:p>
        </p:txBody>
      </p:sp>
      <p:sp>
        <p:nvSpPr>
          <p:cNvPr id="56" name="Rectangle: Rounded Corners 55">
            <a:extLst>
              <a:ext uri="{FF2B5EF4-FFF2-40B4-BE49-F238E27FC236}">
                <a16:creationId xmlns:a16="http://schemas.microsoft.com/office/drawing/2014/main" id="{AE9ABC53-8305-756C-DA72-A30263CE7D3B}"/>
              </a:ext>
            </a:extLst>
          </p:cNvPr>
          <p:cNvSpPr/>
          <p:nvPr/>
        </p:nvSpPr>
        <p:spPr>
          <a:xfrm>
            <a:off x="493512" y="5672644"/>
            <a:ext cx="2174194" cy="404396"/>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white"/>
                </a:solidFill>
                <a:effectLst/>
                <a:uLnTx/>
                <a:uFillTx/>
                <a:latin typeface="Calibri" panose="020F0502020204030204"/>
                <a:ea typeface="+mn-ea"/>
                <a:cs typeface="+mn-cs"/>
              </a:rPr>
              <a:t>Hardware</a:t>
            </a:r>
          </a:p>
        </p:txBody>
      </p:sp>
      <p:cxnSp>
        <p:nvCxnSpPr>
          <p:cNvPr id="57" name="Straight Connector 56">
            <a:extLst>
              <a:ext uri="{FF2B5EF4-FFF2-40B4-BE49-F238E27FC236}">
                <a16:creationId xmlns:a16="http://schemas.microsoft.com/office/drawing/2014/main" id="{7216410A-F97F-EEC6-7A45-BBCF8F01F25A}"/>
              </a:ext>
            </a:extLst>
          </p:cNvPr>
          <p:cNvCxnSpPr>
            <a:cxnSpLocks/>
          </p:cNvCxnSpPr>
          <p:nvPr/>
        </p:nvCxnSpPr>
        <p:spPr>
          <a:xfrm rot="5400000">
            <a:off x="2883227" y="5677267"/>
            <a:ext cx="8806" cy="439849"/>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810BDF68-C947-6FE1-BBFC-EAF73CFCAB9B}"/>
              </a:ext>
            </a:extLst>
          </p:cNvPr>
          <p:cNvCxnSpPr>
            <a:cxnSpLocks/>
          </p:cNvCxnSpPr>
          <p:nvPr/>
        </p:nvCxnSpPr>
        <p:spPr>
          <a:xfrm rot="16200000" flipH="1">
            <a:off x="3341224" y="5841848"/>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A4D4CB1-5C21-FFA1-21D8-D619977A074F}"/>
              </a:ext>
            </a:extLst>
          </p:cNvPr>
          <p:cNvCxnSpPr>
            <a:cxnSpLocks/>
          </p:cNvCxnSpPr>
          <p:nvPr/>
        </p:nvCxnSpPr>
        <p:spPr>
          <a:xfrm rot="16200000">
            <a:off x="3341224" y="5436784"/>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4CCFAC74-0BEF-C7FC-7016-EC275A7A300E}"/>
              </a:ext>
            </a:extLst>
          </p:cNvPr>
          <p:cNvCxnSpPr>
            <a:cxnSpLocks/>
          </p:cNvCxnSpPr>
          <p:nvPr/>
        </p:nvCxnSpPr>
        <p:spPr>
          <a:xfrm flipV="1">
            <a:off x="3118551" y="5874507"/>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sp>
        <p:nvSpPr>
          <p:cNvPr id="61" name="Rectangle: Rounded Corners 60">
            <a:extLst>
              <a:ext uri="{FF2B5EF4-FFF2-40B4-BE49-F238E27FC236}">
                <a16:creationId xmlns:a16="http://schemas.microsoft.com/office/drawing/2014/main" id="{214D9771-54B9-5006-FE49-CA3B93CE62F1}"/>
              </a:ext>
            </a:extLst>
          </p:cNvPr>
          <p:cNvSpPr/>
          <p:nvPr/>
        </p:nvSpPr>
        <p:spPr>
          <a:xfrm>
            <a:off x="3628348" y="5536600"/>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Mechanical Components</a:t>
            </a:r>
          </a:p>
        </p:txBody>
      </p:sp>
      <p:sp>
        <p:nvSpPr>
          <p:cNvPr id="62" name="Rectangle: Rounded Corners 61">
            <a:extLst>
              <a:ext uri="{FF2B5EF4-FFF2-40B4-BE49-F238E27FC236}">
                <a16:creationId xmlns:a16="http://schemas.microsoft.com/office/drawing/2014/main" id="{43EADB3F-D8E1-2A52-39C8-9246A5300C6C}"/>
              </a:ext>
            </a:extLst>
          </p:cNvPr>
          <p:cNvSpPr/>
          <p:nvPr/>
        </p:nvSpPr>
        <p:spPr>
          <a:xfrm>
            <a:off x="3657367" y="5940995"/>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Semiconductors</a:t>
            </a:r>
          </a:p>
        </p:txBody>
      </p:sp>
      <p:cxnSp>
        <p:nvCxnSpPr>
          <p:cNvPr id="63" name="Straight Connector 62">
            <a:extLst>
              <a:ext uri="{FF2B5EF4-FFF2-40B4-BE49-F238E27FC236}">
                <a16:creationId xmlns:a16="http://schemas.microsoft.com/office/drawing/2014/main" id="{DCFF4375-5618-28C1-D18E-E68C24A832C3}"/>
              </a:ext>
            </a:extLst>
          </p:cNvPr>
          <p:cNvCxnSpPr>
            <a:cxnSpLocks/>
          </p:cNvCxnSpPr>
          <p:nvPr/>
        </p:nvCxnSpPr>
        <p:spPr>
          <a:xfrm flipV="1">
            <a:off x="3168037" y="4713748"/>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145F14D0-BF1F-104A-156B-E12AC7C9C38F}"/>
              </a:ext>
            </a:extLst>
          </p:cNvPr>
          <p:cNvCxnSpPr>
            <a:cxnSpLocks/>
          </p:cNvCxnSpPr>
          <p:nvPr/>
        </p:nvCxnSpPr>
        <p:spPr>
          <a:xfrm flipV="1">
            <a:off x="3118551" y="5694214"/>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2AB5D076-6C45-3A7C-1973-56226BEA28C5}"/>
              </a:ext>
            </a:extLst>
          </p:cNvPr>
          <p:cNvCxnSpPr>
            <a:cxnSpLocks/>
          </p:cNvCxnSpPr>
          <p:nvPr/>
        </p:nvCxnSpPr>
        <p:spPr>
          <a:xfrm flipH="1">
            <a:off x="5336810" y="2900908"/>
            <a:ext cx="512397" cy="0"/>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495A2ADC-9718-FEAC-F111-82EAA90574A3}"/>
              </a:ext>
            </a:extLst>
          </p:cNvPr>
          <p:cNvCxnSpPr>
            <a:cxnSpLocks/>
          </p:cNvCxnSpPr>
          <p:nvPr/>
        </p:nvCxnSpPr>
        <p:spPr>
          <a:xfrm rot="16200000" flipH="1">
            <a:off x="6073254" y="1964730"/>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AF8579CB-FDFD-424E-4363-9CA36972D069}"/>
              </a:ext>
            </a:extLst>
          </p:cNvPr>
          <p:cNvCxnSpPr>
            <a:cxnSpLocks/>
          </p:cNvCxnSpPr>
          <p:nvPr/>
        </p:nvCxnSpPr>
        <p:spPr>
          <a:xfrm rot="16200000">
            <a:off x="6073253" y="1629586"/>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41EB9EBB-E3FC-1542-5EEE-C2F16397168A}"/>
              </a:ext>
            </a:extLst>
          </p:cNvPr>
          <p:cNvCxnSpPr>
            <a:cxnSpLocks/>
          </p:cNvCxnSpPr>
          <p:nvPr/>
        </p:nvCxnSpPr>
        <p:spPr>
          <a:xfrm flipV="1">
            <a:off x="5839584" y="2067309"/>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BE19B87B-7C60-0BC2-B1A2-BDDB3732761B}"/>
              </a:ext>
            </a:extLst>
          </p:cNvPr>
          <p:cNvCxnSpPr>
            <a:cxnSpLocks/>
          </p:cNvCxnSpPr>
          <p:nvPr/>
        </p:nvCxnSpPr>
        <p:spPr>
          <a:xfrm flipV="1">
            <a:off x="5839584" y="2278648"/>
            <a:ext cx="0" cy="639873"/>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D2D6C3CF-36A3-0AF0-1B5C-23B301525F4F}"/>
              </a:ext>
            </a:extLst>
          </p:cNvPr>
          <p:cNvCxnSpPr>
            <a:cxnSpLocks/>
          </p:cNvCxnSpPr>
          <p:nvPr/>
        </p:nvCxnSpPr>
        <p:spPr>
          <a:xfrm rot="16200000" flipH="1">
            <a:off x="6065008" y="2340710"/>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6100041B-8422-F814-5DBF-FAC39212E2C7}"/>
              </a:ext>
            </a:extLst>
          </p:cNvPr>
          <p:cNvCxnSpPr>
            <a:cxnSpLocks/>
          </p:cNvCxnSpPr>
          <p:nvPr/>
        </p:nvCxnSpPr>
        <p:spPr>
          <a:xfrm rot="16200000" flipH="1">
            <a:off x="6061254" y="2658602"/>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F6F03644-42CF-384B-A739-C3056D76CF14}"/>
              </a:ext>
            </a:extLst>
          </p:cNvPr>
          <p:cNvCxnSpPr>
            <a:cxnSpLocks/>
          </p:cNvCxnSpPr>
          <p:nvPr/>
        </p:nvCxnSpPr>
        <p:spPr>
          <a:xfrm flipH="1" flipV="1">
            <a:off x="5836183" y="1860790"/>
            <a:ext cx="5802" cy="639873"/>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sp>
        <p:nvSpPr>
          <p:cNvPr id="74" name="Rectangle: Rounded Corners 73">
            <a:extLst>
              <a:ext uri="{FF2B5EF4-FFF2-40B4-BE49-F238E27FC236}">
                <a16:creationId xmlns:a16="http://schemas.microsoft.com/office/drawing/2014/main" id="{A41F6B24-5C40-5B90-4AB2-B72DAACA9497}"/>
              </a:ext>
            </a:extLst>
          </p:cNvPr>
          <p:cNvSpPr/>
          <p:nvPr/>
        </p:nvSpPr>
        <p:spPr>
          <a:xfrm>
            <a:off x="6404189" y="1724746"/>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prstClr val="white"/>
                </a:solidFill>
                <a:latin typeface="Arial" panose="020B0604020202020204" pitchFamily="34" charset="0"/>
                <a:cs typeface="Arial" panose="020B0604020202020204" pitchFamily="34" charset="0"/>
              </a:rPr>
              <a:t>Surgical Robots</a:t>
            </a:r>
          </a:p>
        </p:txBody>
      </p:sp>
      <p:sp>
        <p:nvSpPr>
          <p:cNvPr id="75" name="Rectangle: Rounded Corners 74">
            <a:extLst>
              <a:ext uri="{FF2B5EF4-FFF2-40B4-BE49-F238E27FC236}">
                <a16:creationId xmlns:a16="http://schemas.microsoft.com/office/drawing/2014/main" id="{A758AD2F-2D0E-64FB-C4AC-B05C8B6D0B58}"/>
              </a:ext>
            </a:extLst>
          </p:cNvPr>
          <p:cNvSpPr/>
          <p:nvPr/>
        </p:nvSpPr>
        <p:spPr>
          <a:xfrm>
            <a:off x="6404189" y="2073350"/>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Exoskeletons</a:t>
            </a:r>
          </a:p>
        </p:txBody>
      </p:sp>
      <p:sp>
        <p:nvSpPr>
          <p:cNvPr id="76" name="Rectangle: Rounded Corners 75">
            <a:extLst>
              <a:ext uri="{FF2B5EF4-FFF2-40B4-BE49-F238E27FC236}">
                <a16:creationId xmlns:a16="http://schemas.microsoft.com/office/drawing/2014/main" id="{289B6ACE-295F-3F81-B76B-C3BBEC9124B0}"/>
              </a:ext>
            </a:extLst>
          </p:cNvPr>
          <p:cNvSpPr/>
          <p:nvPr/>
        </p:nvSpPr>
        <p:spPr>
          <a:xfrm>
            <a:off x="6404189" y="2421954"/>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Care Robots</a:t>
            </a:r>
          </a:p>
        </p:txBody>
      </p:sp>
      <p:sp>
        <p:nvSpPr>
          <p:cNvPr id="77" name="Rectangle: Rounded Corners 76">
            <a:extLst>
              <a:ext uri="{FF2B5EF4-FFF2-40B4-BE49-F238E27FC236}">
                <a16:creationId xmlns:a16="http://schemas.microsoft.com/office/drawing/2014/main" id="{DD3C6FE2-0017-954D-C3DF-DCB11047821D}"/>
              </a:ext>
            </a:extLst>
          </p:cNvPr>
          <p:cNvSpPr/>
          <p:nvPr/>
        </p:nvSpPr>
        <p:spPr>
          <a:xfrm>
            <a:off x="6404189" y="2773669"/>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Hospital Robots</a:t>
            </a:r>
          </a:p>
        </p:txBody>
      </p:sp>
      <p:cxnSp>
        <p:nvCxnSpPr>
          <p:cNvPr id="78" name="Straight Arrow Connector 77">
            <a:extLst>
              <a:ext uri="{FF2B5EF4-FFF2-40B4-BE49-F238E27FC236}">
                <a16:creationId xmlns:a16="http://schemas.microsoft.com/office/drawing/2014/main" id="{A623A662-EDC7-5619-66F2-F5B28ECB549A}"/>
              </a:ext>
            </a:extLst>
          </p:cNvPr>
          <p:cNvCxnSpPr>
            <a:cxnSpLocks/>
          </p:cNvCxnSpPr>
          <p:nvPr/>
        </p:nvCxnSpPr>
        <p:spPr>
          <a:xfrm rot="16200000" flipH="1">
            <a:off x="6080960" y="3427701"/>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F69185B7-D305-F1D1-91B0-5D5B4C3E964D}"/>
              </a:ext>
            </a:extLst>
          </p:cNvPr>
          <p:cNvCxnSpPr>
            <a:cxnSpLocks/>
          </p:cNvCxnSpPr>
          <p:nvPr/>
        </p:nvCxnSpPr>
        <p:spPr>
          <a:xfrm rot="16200000">
            <a:off x="6091555" y="2981956"/>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E3CD5CDF-95AD-41AA-9488-2528F952C729}"/>
              </a:ext>
            </a:extLst>
          </p:cNvPr>
          <p:cNvCxnSpPr>
            <a:cxnSpLocks/>
          </p:cNvCxnSpPr>
          <p:nvPr/>
        </p:nvCxnSpPr>
        <p:spPr>
          <a:xfrm flipH="1" flipV="1">
            <a:off x="5833203" y="3207588"/>
            <a:ext cx="2489" cy="482437"/>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068857D5-E83E-7612-0024-980E74796784}"/>
              </a:ext>
            </a:extLst>
          </p:cNvPr>
          <p:cNvCxnSpPr>
            <a:cxnSpLocks/>
          </p:cNvCxnSpPr>
          <p:nvPr/>
        </p:nvCxnSpPr>
        <p:spPr>
          <a:xfrm>
            <a:off x="5352857" y="3220962"/>
            <a:ext cx="528572" cy="0"/>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sp>
        <p:nvSpPr>
          <p:cNvPr id="85" name="Rectangle: Rounded Corners 84">
            <a:extLst>
              <a:ext uri="{FF2B5EF4-FFF2-40B4-BE49-F238E27FC236}">
                <a16:creationId xmlns:a16="http://schemas.microsoft.com/office/drawing/2014/main" id="{5093E37C-A73E-6A7A-7BAE-BEC076511640}"/>
              </a:ext>
            </a:extLst>
          </p:cNvPr>
          <p:cNvSpPr/>
          <p:nvPr/>
        </p:nvSpPr>
        <p:spPr>
          <a:xfrm>
            <a:off x="6389862" y="3144692"/>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Smart Home Robots</a:t>
            </a:r>
          </a:p>
        </p:txBody>
      </p:sp>
      <p:sp>
        <p:nvSpPr>
          <p:cNvPr id="86" name="Rectangle: Rounded Corners 85">
            <a:extLst>
              <a:ext uri="{FF2B5EF4-FFF2-40B4-BE49-F238E27FC236}">
                <a16:creationId xmlns:a16="http://schemas.microsoft.com/office/drawing/2014/main" id="{1BE2F804-EDC0-EC24-B3C8-012E842206F5}"/>
              </a:ext>
            </a:extLst>
          </p:cNvPr>
          <p:cNvSpPr/>
          <p:nvPr/>
        </p:nvSpPr>
        <p:spPr>
          <a:xfrm>
            <a:off x="6402385" y="3534195"/>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Social Robots</a:t>
            </a:r>
          </a:p>
        </p:txBody>
      </p:sp>
      <p:cxnSp>
        <p:nvCxnSpPr>
          <p:cNvPr id="89" name="Straight Connector 88">
            <a:extLst>
              <a:ext uri="{FF2B5EF4-FFF2-40B4-BE49-F238E27FC236}">
                <a16:creationId xmlns:a16="http://schemas.microsoft.com/office/drawing/2014/main" id="{92DFC8E2-681A-B83E-584E-15B3DA343718}"/>
              </a:ext>
            </a:extLst>
          </p:cNvPr>
          <p:cNvCxnSpPr>
            <a:cxnSpLocks/>
          </p:cNvCxnSpPr>
          <p:nvPr/>
        </p:nvCxnSpPr>
        <p:spPr>
          <a:xfrm flipH="1">
            <a:off x="5345280" y="4731360"/>
            <a:ext cx="512547" cy="8806"/>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76F75AB0-BA62-C124-5027-03BFDE1AC216}"/>
              </a:ext>
            </a:extLst>
          </p:cNvPr>
          <p:cNvCxnSpPr>
            <a:cxnSpLocks/>
          </p:cNvCxnSpPr>
          <p:nvPr/>
        </p:nvCxnSpPr>
        <p:spPr>
          <a:xfrm flipV="1">
            <a:off x="5863583" y="4164794"/>
            <a:ext cx="0" cy="228951"/>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EC282037-2F41-FF6A-CEA8-D057A560496C}"/>
              </a:ext>
            </a:extLst>
          </p:cNvPr>
          <p:cNvCxnSpPr>
            <a:cxnSpLocks/>
          </p:cNvCxnSpPr>
          <p:nvPr/>
        </p:nvCxnSpPr>
        <p:spPr>
          <a:xfrm rot="16200000" flipH="1">
            <a:off x="6097253" y="4264079"/>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8468BCEB-B1B8-34AB-C129-5AEBBC316E1E}"/>
              </a:ext>
            </a:extLst>
          </p:cNvPr>
          <p:cNvCxnSpPr>
            <a:cxnSpLocks/>
          </p:cNvCxnSpPr>
          <p:nvPr/>
        </p:nvCxnSpPr>
        <p:spPr>
          <a:xfrm rot="16200000">
            <a:off x="6097252" y="3928934"/>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C146A259-3327-0615-22FA-2053B8D1759E}"/>
              </a:ext>
            </a:extLst>
          </p:cNvPr>
          <p:cNvCxnSpPr>
            <a:cxnSpLocks/>
          </p:cNvCxnSpPr>
          <p:nvPr/>
        </p:nvCxnSpPr>
        <p:spPr>
          <a:xfrm flipV="1">
            <a:off x="5863583" y="4569190"/>
            <a:ext cx="0" cy="639873"/>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94" name="Straight Arrow Connector 93">
            <a:extLst>
              <a:ext uri="{FF2B5EF4-FFF2-40B4-BE49-F238E27FC236}">
                <a16:creationId xmlns:a16="http://schemas.microsoft.com/office/drawing/2014/main" id="{EC75C3A6-39AC-6876-33DD-CC18D4198167}"/>
              </a:ext>
            </a:extLst>
          </p:cNvPr>
          <p:cNvCxnSpPr>
            <a:cxnSpLocks/>
          </p:cNvCxnSpPr>
          <p:nvPr/>
        </p:nvCxnSpPr>
        <p:spPr>
          <a:xfrm rot="16200000" flipH="1">
            <a:off x="6089006" y="4640059"/>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D88E6CB6-A561-12E2-4BE4-12FF11349702}"/>
              </a:ext>
            </a:extLst>
          </p:cNvPr>
          <p:cNvCxnSpPr>
            <a:cxnSpLocks/>
          </p:cNvCxnSpPr>
          <p:nvPr/>
        </p:nvCxnSpPr>
        <p:spPr>
          <a:xfrm flipV="1">
            <a:off x="5868822" y="4302827"/>
            <a:ext cx="0" cy="639873"/>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96" name="Straight Arrow Connector 95">
            <a:extLst>
              <a:ext uri="{FF2B5EF4-FFF2-40B4-BE49-F238E27FC236}">
                <a16:creationId xmlns:a16="http://schemas.microsoft.com/office/drawing/2014/main" id="{EFBABB82-3E5C-45B9-A8E4-6F76D42A7C37}"/>
              </a:ext>
            </a:extLst>
          </p:cNvPr>
          <p:cNvCxnSpPr>
            <a:cxnSpLocks/>
          </p:cNvCxnSpPr>
          <p:nvPr/>
        </p:nvCxnSpPr>
        <p:spPr>
          <a:xfrm rot="16200000" flipH="1">
            <a:off x="6098736" y="4964398"/>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97" name="Rectangle: Rounded Corners 96">
            <a:extLst>
              <a:ext uri="{FF2B5EF4-FFF2-40B4-BE49-F238E27FC236}">
                <a16:creationId xmlns:a16="http://schemas.microsoft.com/office/drawing/2014/main" id="{E07E5E09-BB2E-034C-27CF-CD1BFDA1D7F4}"/>
              </a:ext>
            </a:extLst>
          </p:cNvPr>
          <p:cNvSpPr/>
          <p:nvPr/>
        </p:nvSpPr>
        <p:spPr>
          <a:xfrm>
            <a:off x="6389862" y="4030736"/>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Machine Learning</a:t>
            </a:r>
          </a:p>
        </p:txBody>
      </p:sp>
      <p:sp>
        <p:nvSpPr>
          <p:cNvPr id="98" name="Rectangle: Rounded Corners 97">
            <a:extLst>
              <a:ext uri="{FF2B5EF4-FFF2-40B4-BE49-F238E27FC236}">
                <a16:creationId xmlns:a16="http://schemas.microsoft.com/office/drawing/2014/main" id="{BB31F9BF-9D0B-CB97-2EF4-ED9D5298BCBD}"/>
              </a:ext>
            </a:extLst>
          </p:cNvPr>
          <p:cNvSpPr/>
          <p:nvPr/>
        </p:nvSpPr>
        <p:spPr>
          <a:xfrm>
            <a:off x="6389862" y="4391232"/>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Machine Vision</a:t>
            </a:r>
          </a:p>
        </p:txBody>
      </p:sp>
      <p:sp>
        <p:nvSpPr>
          <p:cNvPr id="99" name="Rectangle: Rounded Corners 98">
            <a:extLst>
              <a:ext uri="{FF2B5EF4-FFF2-40B4-BE49-F238E27FC236}">
                <a16:creationId xmlns:a16="http://schemas.microsoft.com/office/drawing/2014/main" id="{64381D22-59B4-E8DE-17BC-100B3884D04C}"/>
              </a:ext>
            </a:extLst>
          </p:cNvPr>
          <p:cNvSpPr/>
          <p:nvPr/>
        </p:nvSpPr>
        <p:spPr>
          <a:xfrm>
            <a:off x="6381626" y="4740165"/>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Gesture Control</a:t>
            </a:r>
          </a:p>
        </p:txBody>
      </p:sp>
      <p:sp>
        <p:nvSpPr>
          <p:cNvPr id="100" name="Rectangle: Rounded Corners 99">
            <a:extLst>
              <a:ext uri="{FF2B5EF4-FFF2-40B4-BE49-F238E27FC236}">
                <a16:creationId xmlns:a16="http://schemas.microsoft.com/office/drawing/2014/main" id="{D82AE792-33BD-A9E6-0423-1F552FF37196}"/>
              </a:ext>
            </a:extLst>
          </p:cNvPr>
          <p:cNvSpPr/>
          <p:nvPr/>
        </p:nvSpPr>
        <p:spPr>
          <a:xfrm>
            <a:off x="6381626" y="5088498"/>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Conversational</a:t>
            </a:r>
          </a:p>
        </p:txBody>
      </p:sp>
      <p:cxnSp>
        <p:nvCxnSpPr>
          <p:cNvPr id="101" name="Straight Connector 100">
            <a:extLst>
              <a:ext uri="{FF2B5EF4-FFF2-40B4-BE49-F238E27FC236}">
                <a16:creationId xmlns:a16="http://schemas.microsoft.com/office/drawing/2014/main" id="{F15DC682-FE78-92ED-CB29-B3157623C41B}"/>
              </a:ext>
            </a:extLst>
          </p:cNvPr>
          <p:cNvCxnSpPr>
            <a:cxnSpLocks/>
          </p:cNvCxnSpPr>
          <p:nvPr/>
        </p:nvCxnSpPr>
        <p:spPr>
          <a:xfrm flipH="1">
            <a:off x="5360719" y="6091576"/>
            <a:ext cx="512547" cy="8806"/>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FBD2FCA4-0600-A1D7-3E5B-AE64A4CA9717}"/>
              </a:ext>
            </a:extLst>
          </p:cNvPr>
          <p:cNvCxnSpPr>
            <a:cxnSpLocks/>
          </p:cNvCxnSpPr>
          <p:nvPr/>
        </p:nvCxnSpPr>
        <p:spPr>
          <a:xfrm rot="16200000" flipH="1">
            <a:off x="6145198" y="5629843"/>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F24EE5E1-6F92-48E5-EE79-70273B3FC130}"/>
              </a:ext>
            </a:extLst>
          </p:cNvPr>
          <p:cNvCxnSpPr>
            <a:cxnSpLocks/>
          </p:cNvCxnSpPr>
          <p:nvPr/>
        </p:nvCxnSpPr>
        <p:spPr>
          <a:xfrm rot="16200000" flipH="1">
            <a:off x="6102492" y="5943075"/>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04" name="Straight Connector 103">
            <a:extLst>
              <a:ext uri="{FF2B5EF4-FFF2-40B4-BE49-F238E27FC236}">
                <a16:creationId xmlns:a16="http://schemas.microsoft.com/office/drawing/2014/main" id="{D725EFA5-535A-5088-B3D0-B0847C6CE469}"/>
              </a:ext>
            </a:extLst>
          </p:cNvPr>
          <p:cNvCxnSpPr>
            <a:cxnSpLocks/>
          </p:cNvCxnSpPr>
          <p:nvPr/>
        </p:nvCxnSpPr>
        <p:spPr>
          <a:xfrm flipV="1">
            <a:off x="5879820" y="5556314"/>
            <a:ext cx="0" cy="639873"/>
          </a:xfrm>
          <a:prstGeom prst="line">
            <a:avLst/>
          </a:prstGeom>
          <a:ln w="38100">
            <a:solidFill>
              <a:schemeClr val="tx2">
                <a:lumMod val="75000"/>
              </a:schemeClr>
            </a:solidFill>
          </a:ln>
        </p:spPr>
        <p:style>
          <a:lnRef idx="3">
            <a:schemeClr val="dk1"/>
          </a:lnRef>
          <a:fillRef idx="0">
            <a:schemeClr val="dk1"/>
          </a:fillRef>
          <a:effectRef idx="2">
            <a:schemeClr val="dk1"/>
          </a:effectRef>
          <a:fontRef idx="minor">
            <a:schemeClr val="tx1"/>
          </a:fontRef>
        </p:style>
      </p:cxnSp>
      <p:sp>
        <p:nvSpPr>
          <p:cNvPr id="105" name="Rectangle: Rounded Corners 104">
            <a:extLst>
              <a:ext uri="{FF2B5EF4-FFF2-40B4-BE49-F238E27FC236}">
                <a16:creationId xmlns:a16="http://schemas.microsoft.com/office/drawing/2014/main" id="{6A19D053-81E0-FCBF-CC92-21FAF7274739}"/>
              </a:ext>
            </a:extLst>
          </p:cNvPr>
          <p:cNvSpPr/>
          <p:nvPr/>
        </p:nvSpPr>
        <p:spPr>
          <a:xfrm>
            <a:off x="6411057" y="6017349"/>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Communication</a:t>
            </a:r>
          </a:p>
        </p:txBody>
      </p:sp>
      <p:sp>
        <p:nvSpPr>
          <p:cNvPr id="106" name="Rectangle: Rounded Corners 105">
            <a:extLst>
              <a:ext uri="{FF2B5EF4-FFF2-40B4-BE49-F238E27FC236}">
                <a16:creationId xmlns:a16="http://schemas.microsoft.com/office/drawing/2014/main" id="{8BAE9D3A-B3FA-B37C-7BBD-5426B00EA9C0}"/>
              </a:ext>
            </a:extLst>
          </p:cNvPr>
          <p:cNvSpPr/>
          <p:nvPr/>
        </p:nvSpPr>
        <p:spPr>
          <a:xfrm>
            <a:off x="6402385" y="5441396"/>
            <a:ext cx="1687914" cy="27209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Sensor</a:t>
            </a:r>
          </a:p>
        </p:txBody>
      </p:sp>
      <p:sp>
        <p:nvSpPr>
          <p:cNvPr id="107" name="Rectangle: Rounded Corners 106">
            <a:extLst>
              <a:ext uri="{FF2B5EF4-FFF2-40B4-BE49-F238E27FC236}">
                <a16:creationId xmlns:a16="http://schemas.microsoft.com/office/drawing/2014/main" id="{EFEFB250-62CF-8250-2C61-E60E57425E45}"/>
              </a:ext>
            </a:extLst>
          </p:cNvPr>
          <p:cNvSpPr/>
          <p:nvPr/>
        </p:nvSpPr>
        <p:spPr>
          <a:xfrm>
            <a:off x="6410574" y="5738463"/>
            <a:ext cx="1687914" cy="232012"/>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IN" sz="900" dirty="0">
                <a:solidFill>
                  <a:prstClr val="white"/>
                </a:solidFill>
                <a:latin typeface="Arial" panose="020B0604020202020204" pitchFamily="34" charset="0"/>
                <a:cs typeface="Arial" panose="020B0604020202020204" pitchFamily="34" charset="0"/>
              </a:rPr>
              <a:t>AI Chips</a:t>
            </a:r>
          </a:p>
        </p:txBody>
      </p:sp>
      <p:cxnSp>
        <p:nvCxnSpPr>
          <p:cNvPr id="108" name="Straight Arrow Connector 107">
            <a:extLst>
              <a:ext uri="{FF2B5EF4-FFF2-40B4-BE49-F238E27FC236}">
                <a16:creationId xmlns:a16="http://schemas.microsoft.com/office/drawing/2014/main" id="{36E3025C-A69E-8217-26FD-2AE65FCB5432}"/>
              </a:ext>
            </a:extLst>
          </p:cNvPr>
          <p:cNvCxnSpPr>
            <a:cxnSpLocks/>
          </p:cNvCxnSpPr>
          <p:nvPr/>
        </p:nvCxnSpPr>
        <p:spPr>
          <a:xfrm rot="16200000" flipH="1">
            <a:off x="6113488" y="5334223"/>
            <a:ext cx="0" cy="489330"/>
          </a:xfrm>
          <a:prstGeom prst="straightConnector1">
            <a:avLst/>
          </a:prstGeom>
          <a:ln w="38100">
            <a:solidFill>
              <a:schemeClr val="tx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9C701C1B-3CC5-8CA3-5EDB-C680872E8AE4}"/>
              </a:ext>
            </a:extLst>
          </p:cNvPr>
          <p:cNvSpPr txBox="1"/>
          <p:nvPr/>
        </p:nvSpPr>
        <p:spPr>
          <a:xfrm>
            <a:off x="414756" y="2616556"/>
            <a:ext cx="2375671" cy="2901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Robot Manufacturers</a:t>
            </a:r>
          </a:p>
        </p:txBody>
      </p:sp>
      <p:cxnSp>
        <p:nvCxnSpPr>
          <p:cNvPr id="111" name="Straight Connector 110">
            <a:extLst>
              <a:ext uri="{FF2B5EF4-FFF2-40B4-BE49-F238E27FC236}">
                <a16:creationId xmlns:a16="http://schemas.microsoft.com/office/drawing/2014/main" id="{C09B25E9-629A-30FF-35F6-6A9EE6D4C170}"/>
              </a:ext>
            </a:extLst>
          </p:cNvPr>
          <p:cNvCxnSpPr>
            <a:cxnSpLocks/>
          </p:cNvCxnSpPr>
          <p:nvPr/>
        </p:nvCxnSpPr>
        <p:spPr>
          <a:xfrm flipV="1">
            <a:off x="1594478" y="2103453"/>
            <a:ext cx="8114" cy="4809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BA639F3-D81A-8F52-D187-1642F497D95B}"/>
              </a:ext>
            </a:extLst>
          </p:cNvPr>
          <p:cNvCxnSpPr/>
          <p:nvPr/>
        </p:nvCxnSpPr>
        <p:spPr>
          <a:xfrm flipV="1">
            <a:off x="1593244" y="2842165"/>
            <a:ext cx="0" cy="46065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F5D8E88-1632-E07A-421C-349C332F6ADE}"/>
              </a:ext>
            </a:extLst>
          </p:cNvPr>
          <p:cNvSpPr txBox="1"/>
          <p:nvPr/>
        </p:nvSpPr>
        <p:spPr>
          <a:xfrm>
            <a:off x="590604" y="4244106"/>
            <a:ext cx="2074409" cy="2901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Robot Brains</a:t>
            </a:r>
          </a:p>
        </p:txBody>
      </p:sp>
      <p:sp>
        <p:nvSpPr>
          <p:cNvPr id="115" name="TextBox 114">
            <a:extLst>
              <a:ext uri="{FF2B5EF4-FFF2-40B4-BE49-F238E27FC236}">
                <a16:creationId xmlns:a16="http://schemas.microsoft.com/office/drawing/2014/main" id="{CE228AAB-12CB-7BD9-1DEB-DB7390F11651}"/>
              </a:ext>
            </a:extLst>
          </p:cNvPr>
          <p:cNvSpPr txBox="1"/>
          <p:nvPr/>
        </p:nvSpPr>
        <p:spPr>
          <a:xfrm>
            <a:off x="487873" y="5272744"/>
            <a:ext cx="2172087" cy="2901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Robot Components</a:t>
            </a:r>
          </a:p>
        </p:txBody>
      </p:sp>
      <p:sp>
        <p:nvSpPr>
          <p:cNvPr id="116" name="Rectangle 115">
            <a:extLst>
              <a:ext uri="{FF2B5EF4-FFF2-40B4-BE49-F238E27FC236}">
                <a16:creationId xmlns:a16="http://schemas.microsoft.com/office/drawing/2014/main" id="{4AD2147E-F938-E4AA-1EF1-CA57E1F8E9F7}"/>
              </a:ext>
            </a:extLst>
          </p:cNvPr>
          <p:cNvSpPr/>
          <p:nvPr/>
        </p:nvSpPr>
        <p:spPr>
          <a:xfrm>
            <a:off x="8476068" y="1196975"/>
            <a:ext cx="3380970" cy="5184774"/>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F36C9BC9-5B76-D4EB-8134-3538CD78A15B}"/>
              </a:ext>
            </a:extLst>
          </p:cNvPr>
          <p:cNvSpPr txBox="1"/>
          <p:nvPr/>
        </p:nvSpPr>
        <p:spPr>
          <a:xfrm>
            <a:off x="8474264" y="1277355"/>
            <a:ext cx="3070340" cy="408323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800" b="1" i="0" strike="noStrike" kern="1200" cap="none" spc="0" normalizeH="0" baseline="0" noProof="0" dirty="0">
                <a:ln>
                  <a:noFill/>
                </a:ln>
                <a:solidFill>
                  <a:srgbClr val="A5A5A5">
                    <a:lumMod val="75000"/>
                  </a:srgbClr>
                </a:solidFill>
                <a:effectLst/>
                <a:uLnTx/>
                <a:uFillTx/>
                <a:latin typeface="Arial" panose="020B0604020202020204" pitchFamily="34" charset="0"/>
                <a:ea typeface="+mn-ea"/>
                <a:cs typeface="Arial" panose="020B0604020202020204" pitchFamily="34" charset="0"/>
              </a:rPr>
              <a:t>Overview</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IN" sz="1800" b="1" i="0" strike="noStrike" kern="1200" cap="none" spc="0" normalizeH="0" baseline="0" noProof="0" dirty="0">
              <a:ln>
                <a:noFill/>
              </a:ln>
              <a:solidFill>
                <a:srgbClr val="A5A5A5">
                  <a:lumMod val="75000"/>
                </a:srgbClr>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Manufacturing robots are complex, with factors like supply chains and purpose-driven sophistication affecting their complexity.</a:t>
            </a:r>
          </a:p>
          <a:p>
            <a:pPr marL="285750" marR="0" lvl="0" indent="-285750" algn="l" defTabSz="914400" rtl="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Modern robotics leverages on-board and cloud-based processing for enhanced capabilities and insights among robots.</a:t>
            </a:r>
          </a:p>
          <a:p>
            <a:pPr marL="285750" marR="0" lvl="0" indent="-285750" algn="l" defTabSz="914400" rtl="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Robotics involves coordinating hardware and software components to interpret data and make decisions.</a:t>
            </a:r>
          </a:p>
          <a:p>
            <a:pPr marL="285750" marR="0" lvl="0" indent="-285750" algn="l" defTabSz="914400" rtl="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AI-equipped industrial robots enable automation of complex tasks, collaborate safely with humans, and improve productivity and safety in diverse industries.</a:t>
            </a:r>
            <a:endParaRPr kumimoji="0" lang="en-IN" sz="13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E20E9099-02B0-6861-2A1D-6E1B3765B9FF}"/>
              </a:ext>
            </a:extLst>
          </p:cNvPr>
          <p:cNvSpPr txBox="1"/>
          <p:nvPr/>
        </p:nvSpPr>
        <p:spPr>
          <a:xfrm>
            <a:off x="300037" y="161367"/>
            <a:ext cx="275819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0E06C1CB-092B-9DCB-C2CB-1D913B650F1B}"/>
              </a:ext>
            </a:extLst>
          </p:cNvPr>
          <p:cNvSpPr txBox="1"/>
          <p:nvPr/>
        </p:nvSpPr>
        <p:spPr>
          <a:xfrm>
            <a:off x="300037" y="643208"/>
            <a:ext cx="11557001" cy="307777"/>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Industrial Robotics| Market Overview</a:t>
            </a:r>
          </a:p>
        </p:txBody>
      </p:sp>
    </p:spTree>
    <p:extLst>
      <p:ext uri="{BB962C8B-B14F-4D97-AF65-F5344CB8AC3E}">
        <p14:creationId xmlns:p14="http://schemas.microsoft.com/office/powerpoint/2010/main" val="3532888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9D0250D-44D9-04D2-F8EF-675C648EE59B}"/>
              </a:ext>
            </a:extLst>
          </p:cNvPr>
          <p:cNvSpPr/>
          <p:nvPr/>
        </p:nvSpPr>
        <p:spPr>
          <a:xfrm rot="16200000">
            <a:off x="-1566894" y="3578001"/>
            <a:ext cx="5184778" cy="42271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Industrial Robot Types</a:t>
            </a:r>
          </a:p>
        </p:txBody>
      </p:sp>
      <p:cxnSp>
        <p:nvCxnSpPr>
          <p:cNvPr id="5" name="Straight Connector 4">
            <a:extLst>
              <a:ext uri="{FF2B5EF4-FFF2-40B4-BE49-F238E27FC236}">
                <a16:creationId xmlns:a16="http://schemas.microsoft.com/office/drawing/2014/main" id="{9259D340-E144-7CAE-8BF1-A79163CE65E1}"/>
              </a:ext>
            </a:extLst>
          </p:cNvPr>
          <p:cNvCxnSpPr>
            <a:cxnSpLocks/>
          </p:cNvCxnSpPr>
          <p:nvPr/>
        </p:nvCxnSpPr>
        <p:spPr>
          <a:xfrm>
            <a:off x="666750" y="1196975"/>
            <a:ext cx="0" cy="5200512"/>
          </a:xfrm>
          <a:prstGeom prst="line">
            <a:avLst/>
          </a:prstGeom>
          <a:ln>
            <a:solidFill>
              <a:schemeClr val="tx2">
                <a:lumMod val="75000"/>
              </a:schemeClr>
            </a:solidFill>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4B209F05-B0DA-A830-BA2B-F59E7B454F8E}"/>
              </a:ext>
            </a:extLst>
          </p:cNvPr>
          <p:cNvSpPr/>
          <p:nvPr/>
        </p:nvSpPr>
        <p:spPr>
          <a:xfrm>
            <a:off x="1384233" y="1320060"/>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Articulated Robots</a:t>
            </a:r>
          </a:p>
        </p:txBody>
      </p:sp>
      <p:sp>
        <p:nvSpPr>
          <p:cNvPr id="12" name="Rectangle 11">
            <a:extLst>
              <a:ext uri="{FF2B5EF4-FFF2-40B4-BE49-F238E27FC236}">
                <a16:creationId xmlns:a16="http://schemas.microsoft.com/office/drawing/2014/main" id="{7F47942A-0291-3533-62EA-A96A1EBDE2A0}"/>
              </a:ext>
            </a:extLst>
          </p:cNvPr>
          <p:cNvSpPr/>
          <p:nvPr/>
        </p:nvSpPr>
        <p:spPr>
          <a:xfrm>
            <a:off x="2860305" y="1320060"/>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SCARA Robots</a:t>
            </a:r>
          </a:p>
        </p:txBody>
      </p:sp>
      <p:sp>
        <p:nvSpPr>
          <p:cNvPr id="13" name="Rectangle 12">
            <a:extLst>
              <a:ext uri="{FF2B5EF4-FFF2-40B4-BE49-F238E27FC236}">
                <a16:creationId xmlns:a16="http://schemas.microsoft.com/office/drawing/2014/main" id="{1C434653-9C2A-7F33-A388-F42D6E5F97B1}"/>
              </a:ext>
            </a:extLst>
          </p:cNvPr>
          <p:cNvSpPr/>
          <p:nvPr/>
        </p:nvSpPr>
        <p:spPr>
          <a:xfrm>
            <a:off x="1384233" y="2225966"/>
            <a:ext cx="1371302"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Parallel/ Delta Robots</a:t>
            </a:r>
          </a:p>
        </p:txBody>
      </p:sp>
      <p:sp>
        <p:nvSpPr>
          <p:cNvPr id="14" name="Rectangle 13">
            <a:extLst>
              <a:ext uri="{FF2B5EF4-FFF2-40B4-BE49-F238E27FC236}">
                <a16:creationId xmlns:a16="http://schemas.microsoft.com/office/drawing/2014/main" id="{6AAE0C66-86BE-ADC7-DB58-6C7769B31CA5}"/>
              </a:ext>
            </a:extLst>
          </p:cNvPr>
          <p:cNvSpPr/>
          <p:nvPr/>
        </p:nvSpPr>
        <p:spPr>
          <a:xfrm>
            <a:off x="2860305" y="2225966"/>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Linear Robots</a:t>
            </a:r>
          </a:p>
        </p:txBody>
      </p:sp>
      <p:sp>
        <p:nvSpPr>
          <p:cNvPr id="15" name="Rectangle 14">
            <a:extLst>
              <a:ext uri="{FF2B5EF4-FFF2-40B4-BE49-F238E27FC236}">
                <a16:creationId xmlns:a16="http://schemas.microsoft.com/office/drawing/2014/main" id="{0FABAD46-3104-F2AD-2FA8-A2E7E528D13A}"/>
              </a:ext>
            </a:extLst>
          </p:cNvPr>
          <p:cNvSpPr/>
          <p:nvPr/>
        </p:nvSpPr>
        <p:spPr>
          <a:xfrm>
            <a:off x="1384233" y="3131873"/>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Cartesian Robots</a:t>
            </a:r>
          </a:p>
        </p:txBody>
      </p:sp>
      <p:sp>
        <p:nvSpPr>
          <p:cNvPr id="16" name="Rectangle 15">
            <a:extLst>
              <a:ext uri="{FF2B5EF4-FFF2-40B4-BE49-F238E27FC236}">
                <a16:creationId xmlns:a16="http://schemas.microsoft.com/office/drawing/2014/main" id="{BE16418A-939A-FCC8-FA27-061DF516CC17}"/>
              </a:ext>
            </a:extLst>
          </p:cNvPr>
          <p:cNvSpPr/>
          <p:nvPr/>
        </p:nvSpPr>
        <p:spPr>
          <a:xfrm>
            <a:off x="2860305" y="3131873"/>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Gantry Robots</a:t>
            </a:r>
          </a:p>
        </p:txBody>
      </p:sp>
      <p:sp>
        <p:nvSpPr>
          <p:cNvPr id="17" name="Rectangle 16">
            <a:extLst>
              <a:ext uri="{FF2B5EF4-FFF2-40B4-BE49-F238E27FC236}">
                <a16:creationId xmlns:a16="http://schemas.microsoft.com/office/drawing/2014/main" id="{FB4CADE3-83CC-7F39-6429-CE16DE978C0F}"/>
              </a:ext>
            </a:extLst>
          </p:cNvPr>
          <p:cNvSpPr/>
          <p:nvPr/>
        </p:nvSpPr>
        <p:spPr>
          <a:xfrm>
            <a:off x="1384233" y="4034953"/>
            <a:ext cx="1371302"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Cylindrical Robots</a:t>
            </a:r>
          </a:p>
        </p:txBody>
      </p:sp>
      <p:sp>
        <p:nvSpPr>
          <p:cNvPr id="18" name="Rectangle 17">
            <a:extLst>
              <a:ext uri="{FF2B5EF4-FFF2-40B4-BE49-F238E27FC236}">
                <a16:creationId xmlns:a16="http://schemas.microsoft.com/office/drawing/2014/main" id="{13B81175-6463-EB28-DA10-982AFCC3072B}"/>
              </a:ext>
            </a:extLst>
          </p:cNvPr>
          <p:cNvSpPr/>
          <p:nvPr/>
        </p:nvSpPr>
        <p:spPr>
          <a:xfrm>
            <a:off x="2860305" y="4034953"/>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Spherical Robots</a:t>
            </a:r>
          </a:p>
        </p:txBody>
      </p:sp>
      <p:sp>
        <p:nvSpPr>
          <p:cNvPr id="19" name="Rectangle 18">
            <a:extLst>
              <a:ext uri="{FF2B5EF4-FFF2-40B4-BE49-F238E27FC236}">
                <a16:creationId xmlns:a16="http://schemas.microsoft.com/office/drawing/2014/main" id="{015B031A-4F0C-D53D-693F-0B3D4CAD1E1B}"/>
              </a:ext>
            </a:extLst>
          </p:cNvPr>
          <p:cNvSpPr/>
          <p:nvPr/>
        </p:nvSpPr>
        <p:spPr>
          <a:xfrm>
            <a:off x="1384233" y="4938033"/>
            <a:ext cx="1371302"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Swing-arm Robots</a:t>
            </a:r>
          </a:p>
        </p:txBody>
      </p:sp>
      <p:sp>
        <p:nvSpPr>
          <p:cNvPr id="20" name="Rectangle 19">
            <a:extLst>
              <a:ext uri="{FF2B5EF4-FFF2-40B4-BE49-F238E27FC236}">
                <a16:creationId xmlns:a16="http://schemas.microsoft.com/office/drawing/2014/main" id="{B1FCA4A7-E328-5C1A-308C-149A5DE9D7EA}"/>
              </a:ext>
            </a:extLst>
          </p:cNvPr>
          <p:cNvSpPr/>
          <p:nvPr/>
        </p:nvSpPr>
        <p:spPr>
          <a:xfrm>
            <a:off x="2860305" y="4938033"/>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Water Handlers</a:t>
            </a:r>
          </a:p>
        </p:txBody>
      </p:sp>
      <p:sp>
        <p:nvSpPr>
          <p:cNvPr id="23" name="Rectangle 22">
            <a:extLst>
              <a:ext uri="{FF2B5EF4-FFF2-40B4-BE49-F238E27FC236}">
                <a16:creationId xmlns:a16="http://schemas.microsoft.com/office/drawing/2014/main" id="{7359D6E6-32CA-FFEB-19DB-4872A1E98DAF}"/>
              </a:ext>
            </a:extLst>
          </p:cNvPr>
          <p:cNvSpPr/>
          <p:nvPr/>
        </p:nvSpPr>
        <p:spPr>
          <a:xfrm>
            <a:off x="1387885" y="5841113"/>
            <a:ext cx="1371302"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Flat Panel Handlers</a:t>
            </a:r>
          </a:p>
        </p:txBody>
      </p:sp>
      <p:sp>
        <p:nvSpPr>
          <p:cNvPr id="24" name="Rectangle 23">
            <a:extLst>
              <a:ext uri="{FF2B5EF4-FFF2-40B4-BE49-F238E27FC236}">
                <a16:creationId xmlns:a16="http://schemas.microsoft.com/office/drawing/2014/main" id="{79596789-F173-ECE5-9C46-320C1CFF8B37}"/>
              </a:ext>
            </a:extLst>
          </p:cNvPr>
          <p:cNvSpPr/>
          <p:nvPr/>
        </p:nvSpPr>
        <p:spPr>
          <a:xfrm>
            <a:off x="2863957" y="5841113"/>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Collaborative Robots</a:t>
            </a:r>
          </a:p>
        </p:txBody>
      </p:sp>
      <p:sp>
        <p:nvSpPr>
          <p:cNvPr id="25" name="Rectangle: Rounded Corners 24">
            <a:extLst>
              <a:ext uri="{FF2B5EF4-FFF2-40B4-BE49-F238E27FC236}">
                <a16:creationId xmlns:a16="http://schemas.microsoft.com/office/drawing/2014/main" id="{2BCF3C7F-FC83-F164-5313-5F0ACE8B0878}"/>
              </a:ext>
            </a:extLst>
          </p:cNvPr>
          <p:cNvSpPr/>
          <p:nvPr/>
        </p:nvSpPr>
        <p:spPr>
          <a:xfrm rot="16200000">
            <a:off x="1948339" y="3578002"/>
            <a:ext cx="5184776" cy="42271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Accessories for Industrial Robots</a:t>
            </a:r>
          </a:p>
        </p:txBody>
      </p:sp>
      <p:sp>
        <p:nvSpPr>
          <p:cNvPr id="26" name="Rectangle 25">
            <a:extLst>
              <a:ext uri="{FF2B5EF4-FFF2-40B4-BE49-F238E27FC236}">
                <a16:creationId xmlns:a16="http://schemas.microsoft.com/office/drawing/2014/main" id="{FEA30F08-B217-5458-0B91-BA3A53D2F3C8}"/>
              </a:ext>
            </a:extLst>
          </p:cNvPr>
          <p:cNvSpPr/>
          <p:nvPr/>
        </p:nvSpPr>
        <p:spPr>
          <a:xfrm>
            <a:off x="5245154" y="1424836"/>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Grippers</a:t>
            </a:r>
          </a:p>
        </p:txBody>
      </p:sp>
      <p:sp>
        <p:nvSpPr>
          <p:cNvPr id="27" name="Rectangle 26">
            <a:extLst>
              <a:ext uri="{FF2B5EF4-FFF2-40B4-BE49-F238E27FC236}">
                <a16:creationId xmlns:a16="http://schemas.microsoft.com/office/drawing/2014/main" id="{66B47246-EABB-E5C5-87FB-F7F194C108B9}"/>
              </a:ext>
            </a:extLst>
          </p:cNvPr>
          <p:cNvSpPr/>
          <p:nvPr/>
        </p:nvSpPr>
        <p:spPr>
          <a:xfrm>
            <a:off x="6721226" y="1424836"/>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Clamps</a:t>
            </a:r>
          </a:p>
        </p:txBody>
      </p:sp>
      <p:sp>
        <p:nvSpPr>
          <p:cNvPr id="28" name="Rectangle 27">
            <a:extLst>
              <a:ext uri="{FF2B5EF4-FFF2-40B4-BE49-F238E27FC236}">
                <a16:creationId xmlns:a16="http://schemas.microsoft.com/office/drawing/2014/main" id="{FDE3EA5A-34E6-327D-4C15-E30F9FC273D5}"/>
              </a:ext>
            </a:extLst>
          </p:cNvPr>
          <p:cNvSpPr/>
          <p:nvPr/>
        </p:nvSpPr>
        <p:spPr>
          <a:xfrm>
            <a:off x="5245154" y="2330742"/>
            <a:ext cx="1371302"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Suction Clamps</a:t>
            </a:r>
          </a:p>
        </p:txBody>
      </p:sp>
      <p:sp>
        <p:nvSpPr>
          <p:cNvPr id="29" name="Rectangle 28">
            <a:extLst>
              <a:ext uri="{FF2B5EF4-FFF2-40B4-BE49-F238E27FC236}">
                <a16:creationId xmlns:a16="http://schemas.microsoft.com/office/drawing/2014/main" id="{7E4F9F31-A179-E153-B901-FC8DD81BB700}"/>
              </a:ext>
            </a:extLst>
          </p:cNvPr>
          <p:cNvSpPr/>
          <p:nvPr/>
        </p:nvSpPr>
        <p:spPr>
          <a:xfrm>
            <a:off x="6721226" y="2330742"/>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Tool Changers</a:t>
            </a:r>
          </a:p>
        </p:txBody>
      </p:sp>
      <p:sp>
        <p:nvSpPr>
          <p:cNvPr id="30" name="Rectangle 29">
            <a:extLst>
              <a:ext uri="{FF2B5EF4-FFF2-40B4-BE49-F238E27FC236}">
                <a16:creationId xmlns:a16="http://schemas.microsoft.com/office/drawing/2014/main" id="{B7F1C503-6139-70F6-F32E-935F8AA26E14}"/>
              </a:ext>
            </a:extLst>
          </p:cNvPr>
          <p:cNvSpPr/>
          <p:nvPr/>
        </p:nvSpPr>
        <p:spPr>
          <a:xfrm>
            <a:off x="5245154" y="3236649"/>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Welding Guns</a:t>
            </a:r>
          </a:p>
        </p:txBody>
      </p:sp>
      <p:sp>
        <p:nvSpPr>
          <p:cNvPr id="31" name="Rectangle 30">
            <a:extLst>
              <a:ext uri="{FF2B5EF4-FFF2-40B4-BE49-F238E27FC236}">
                <a16:creationId xmlns:a16="http://schemas.microsoft.com/office/drawing/2014/main" id="{51ADBB84-029F-C09F-3FD4-55C8F6449BA7}"/>
              </a:ext>
            </a:extLst>
          </p:cNvPr>
          <p:cNvSpPr/>
          <p:nvPr/>
        </p:nvSpPr>
        <p:spPr>
          <a:xfrm>
            <a:off x="6721226" y="3236649"/>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Detouring Tools</a:t>
            </a:r>
          </a:p>
        </p:txBody>
      </p:sp>
      <p:sp>
        <p:nvSpPr>
          <p:cNvPr id="32" name="Rectangle 31">
            <a:extLst>
              <a:ext uri="{FF2B5EF4-FFF2-40B4-BE49-F238E27FC236}">
                <a16:creationId xmlns:a16="http://schemas.microsoft.com/office/drawing/2014/main" id="{DA3A3FB3-5271-D757-6902-8224B7A35CBC}"/>
              </a:ext>
            </a:extLst>
          </p:cNvPr>
          <p:cNvSpPr/>
          <p:nvPr/>
        </p:nvSpPr>
        <p:spPr>
          <a:xfrm>
            <a:off x="5245154" y="4139729"/>
            <a:ext cx="1371302"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Mining Tools</a:t>
            </a:r>
          </a:p>
        </p:txBody>
      </p:sp>
      <p:sp>
        <p:nvSpPr>
          <p:cNvPr id="33" name="Rectangle 32">
            <a:extLst>
              <a:ext uri="{FF2B5EF4-FFF2-40B4-BE49-F238E27FC236}">
                <a16:creationId xmlns:a16="http://schemas.microsoft.com/office/drawing/2014/main" id="{C6952300-2D30-E8C4-AB6B-3FEF1696684A}"/>
              </a:ext>
            </a:extLst>
          </p:cNvPr>
          <p:cNvSpPr/>
          <p:nvPr/>
        </p:nvSpPr>
        <p:spPr>
          <a:xfrm>
            <a:off x="6721226" y="4139729"/>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Soldering Tools</a:t>
            </a:r>
          </a:p>
        </p:txBody>
      </p:sp>
      <p:sp>
        <p:nvSpPr>
          <p:cNvPr id="34" name="Rectangle 33">
            <a:extLst>
              <a:ext uri="{FF2B5EF4-FFF2-40B4-BE49-F238E27FC236}">
                <a16:creationId xmlns:a16="http://schemas.microsoft.com/office/drawing/2014/main" id="{29FCC64E-89D0-6CC4-59DD-93D85CCB9DEF}"/>
              </a:ext>
            </a:extLst>
          </p:cNvPr>
          <p:cNvSpPr/>
          <p:nvPr/>
        </p:nvSpPr>
        <p:spPr>
          <a:xfrm>
            <a:off x="5245154" y="5042809"/>
            <a:ext cx="1371302"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Controllers</a:t>
            </a:r>
          </a:p>
        </p:txBody>
      </p:sp>
      <p:sp>
        <p:nvSpPr>
          <p:cNvPr id="35" name="Rectangle 34">
            <a:extLst>
              <a:ext uri="{FF2B5EF4-FFF2-40B4-BE49-F238E27FC236}">
                <a16:creationId xmlns:a16="http://schemas.microsoft.com/office/drawing/2014/main" id="{A67E6F63-320D-1DB1-0774-0EA2AB0ED52F}"/>
              </a:ext>
            </a:extLst>
          </p:cNvPr>
          <p:cNvSpPr/>
          <p:nvPr/>
        </p:nvSpPr>
        <p:spPr>
          <a:xfrm>
            <a:off x="6721226" y="5042809"/>
            <a:ext cx="135254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Vision System Components</a:t>
            </a:r>
          </a:p>
        </p:txBody>
      </p:sp>
      <p:sp>
        <p:nvSpPr>
          <p:cNvPr id="36" name="Rectangle 35">
            <a:extLst>
              <a:ext uri="{FF2B5EF4-FFF2-40B4-BE49-F238E27FC236}">
                <a16:creationId xmlns:a16="http://schemas.microsoft.com/office/drawing/2014/main" id="{CF6A415D-72D7-B061-9ACF-38F768DC80F3}"/>
              </a:ext>
            </a:extLst>
          </p:cNvPr>
          <p:cNvSpPr/>
          <p:nvPr/>
        </p:nvSpPr>
        <p:spPr>
          <a:xfrm>
            <a:off x="5248806" y="5945889"/>
            <a:ext cx="1371302" cy="451598"/>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Drive Units</a:t>
            </a:r>
          </a:p>
        </p:txBody>
      </p:sp>
      <p:sp>
        <p:nvSpPr>
          <p:cNvPr id="37" name="Rectangle 36">
            <a:extLst>
              <a:ext uri="{FF2B5EF4-FFF2-40B4-BE49-F238E27FC236}">
                <a16:creationId xmlns:a16="http://schemas.microsoft.com/office/drawing/2014/main" id="{280F1D33-FFF0-7FF5-3624-C1AFC3652787}"/>
              </a:ext>
            </a:extLst>
          </p:cNvPr>
          <p:cNvSpPr/>
          <p:nvPr/>
        </p:nvSpPr>
        <p:spPr>
          <a:xfrm>
            <a:off x="6724878" y="5945889"/>
            <a:ext cx="1352548" cy="451598"/>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Power Supply</a:t>
            </a:r>
          </a:p>
        </p:txBody>
      </p:sp>
      <p:sp>
        <p:nvSpPr>
          <p:cNvPr id="38" name="Rectangle: Rounded Corners 37">
            <a:extLst>
              <a:ext uri="{FF2B5EF4-FFF2-40B4-BE49-F238E27FC236}">
                <a16:creationId xmlns:a16="http://schemas.microsoft.com/office/drawing/2014/main" id="{957BE40F-0D78-3A2C-D00D-58E2DE5A0EC5}"/>
              </a:ext>
            </a:extLst>
          </p:cNvPr>
          <p:cNvSpPr/>
          <p:nvPr/>
        </p:nvSpPr>
        <p:spPr>
          <a:xfrm rot="16200000">
            <a:off x="5863514" y="3585868"/>
            <a:ext cx="5200518" cy="42271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Industrial Robot Payload Capacity</a:t>
            </a:r>
          </a:p>
        </p:txBody>
      </p:sp>
      <p:sp>
        <p:nvSpPr>
          <p:cNvPr id="39" name="Rectangle 38">
            <a:extLst>
              <a:ext uri="{FF2B5EF4-FFF2-40B4-BE49-F238E27FC236}">
                <a16:creationId xmlns:a16="http://schemas.microsoft.com/office/drawing/2014/main" id="{8907827A-551B-A06E-D7EA-2CC2E71765E7}"/>
              </a:ext>
            </a:extLst>
          </p:cNvPr>
          <p:cNvSpPr/>
          <p:nvPr/>
        </p:nvSpPr>
        <p:spPr>
          <a:xfrm>
            <a:off x="9218149" y="1424835"/>
            <a:ext cx="2638889"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Up to 20 kg</a:t>
            </a:r>
          </a:p>
        </p:txBody>
      </p:sp>
      <p:sp>
        <p:nvSpPr>
          <p:cNvPr id="41" name="Rectangle 40">
            <a:extLst>
              <a:ext uri="{FF2B5EF4-FFF2-40B4-BE49-F238E27FC236}">
                <a16:creationId xmlns:a16="http://schemas.microsoft.com/office/drawing/2014/main" id="{D8FC8CC5-88A2-54D6-22C8-58EB3111A325}"/>
              </a:ext>
            </a:extLst>
          </p:cNvPr>
          <p:cNvSpPr/>
          <p:nvPr/>
        </p:nvSpPr>
        <p:spPr>
          <a:xfrm>
            <a:off x="9225520" y="2023348"/>
            <a:ext cx="2638889"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20kg – 60 kg</a:t>
            </a:r>
          </a:p>
        </p:txBody>
      </p:sp>
      <p:sp>
        <p:nvSpPr>
          <p:cNvPr id="42" name="Rectangle 41">
            <a:extLst>
              <a:ext uri="{FF2B5EF4-FFF2-40B4-BE49-F238E27FC236}">
                <a16:creationId xmlns:a16="http://schemas.microsoft.com/office/drawing/2014/main" id="{8E4BE7F4-44E6-00F4-D2CE-167D73DCD90C}"/>
              </a:ext>
            </a:extLst>
          </p:cNvPr>
          <p:cNvSpPr/>
          <p:nvPr/>
        </p:nvSpPr>
        <p:spPr>
          <a:xfrm>
            <a:off x="9218149" y="2622902"/>
            <a:ext cx="2646260"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60.01kg – 200 kg</a:t>
            </a:r>
          </a:p>
        </p:txBody>
      </p:sp>
      <p:sp>
        <p:nvSpPr>
          <p:cNvPr id="44" name="Rectangle 43">
            <a:extLst>
              <a:ext uri="{FF2B5EF4-FFF2-40B4-BE49-F238E27FC236}">
                <a16:creationId xmlns:a16="http://schemas.microsoft.com/office/drawing/2014/main" id="{EB9B20D5-195F-1228-3833-486D512C122C}"/>
              </a:ext>
            </a:extLst>
          </p:cNvPr>
          <p:cNvSpPr/>
          <p:nvPr/>
        </p:nvSpPr>
        <p:spPr>
          <a:xfrm>
            <a:off x="9225520" y="3227124"/>
            <a:ext cx="2646260"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More than 200 kg</a:t>
            </a:r>
          </a:p>
        </p:txBody>
      </p:sp>
      <p:sp>
        <p:nvSpPr>
          <p:cNvPr id="45" name="Rectangle 44">
            <a:extLst>
              <a:ext uri="{FF2B5EF4-FFF2-40B4-BE49-F238E27FC236}">
                <a16:creationId xmlns:a16="http://schemas.microsoft.com/office/drawing/2014/main" id="{4596E7D1-8AFF-D9B5-C28C-EACDC92CD0EC}"/>
              </a:ext>
            </a:extLst>
          </p:cNvPr>
          <p:cNvSpPr/>
          <p:nvPr/>
        </p:nvSpPr>
        <p:spPr>
          <a:xfrm>
            <a:off x="9225520" y="4075661"/>
            <a:ext cx="1371302"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Pressure Sensors</a:t>
            </a:r>
          </a:p>
        </p:txBody>
      </p:sp>
      <p:sp>
        <p:nvSpPr>
          <p:cNvPr id="46" name="Rectangle 45">
            <a:extLst>
              <a:ext uri="{FF2B5EF4-FFF2-40B4-BE49-F238E27FC236}">
                <a16:creationId xmlns:a16="http://schemas.microsoft.com/office/drawing/2014/main" id="{53B95D06-8778-26DF-8143-4A5025E6CB8F}"/>
              </a:ext>
            </a:extLst>
          </p:cNvPr>
          <p:cNvSpPr/>
          <p:nvPr/>
        </p:nvSpPr>
        <p:spPr>
          <a:xfrm>
            <a:off x="10701592" y="4087341"/>
            <a:ext cx="1170188" cy="556374"/>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Proximity Sensors</a:t>
            </a:r>
          </a:p>
        </p:txBody>
      </p:sp>
      <p:sp>
        <p:nvSpPr>
          <p:cNvPr id="47" name="Rectangle 46">
            <a:extLst>
              <a:ext uri="{FF2B5EF4-FFF2-40B4-BE49-F238E27FC236}">
                <a16:creationId xmlns:a16="http://schemas.microsoft.com/office/drawing/2014/main" id="{92DE43CA-2D93-18BC-9C3C-8CB519B8F988}"/>
              </a:ext>
            </a:extLst>
          </p:cNvPr>
          <p:cNvSpPr/>
          <p:nvPr/>
        </p:nvSpPr>
        <p:spPr>
          <a:xfrm>
            <a:off x="9225520" y="4938033"/>
            <a:ext cx="1371302" cy="661150"/>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Force Sensors</a:t>
            </a:r>
          </a:p>
        </p:txBody>
      </p:sp>
      <p:sp>
        <p:nvSpPr>
          <p:cNvPr id="48" name="Rectangle 47">
            <a:extLst>
              <a:ext uri="{FF2B5EF4-FFF2-40B4-BE49-F238E27FC236}">
                <a16:creationId xmlns:a16="http://schemas.microsoft.com/office/drawing/2014/main" id="{49D657D7-991A-5624-23D9-9E8D18863247}"/>
              </a:ext>
            </a:extLst>
          </p:cNvPr>
          <p:cNvSpPr/>
          <p:nvPr/>
        </p:nvSpPr>
        <p:spPr>
          <a:xfrm>
            <a:off x="10701592" y="4947558"/>
            <a:ext cx="1155446" cy="651625"/>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Position Feedback Sensors</a:t>
            </a:r>
          </a:p>
        </p:txBody>
      </p:sp>
      <p:sp>
        <p:nvSpPr>
          <p:cNvPr id="50" name="Rectangle 49">
            <a:extLst>
              <a:ext uri="{FF2B5EF4-FFF2-40B4-BE49-F238E27FC236}">
                <a16:creationId xmlns:a16="http://schemas.microsoft.com/office/drawing/2014/main" id="{9A4CE9EA-34F9-71CF-7E15-7C5DA80B31A1}"/>
              </a:ext>
            </a:extLst>
          </p:cNvPr>
          <p:cNvSpPr/>
          <p:nvPr/>
        </p:nvSpPr>
        <p:spPr>
          <a:xfrm>
            <a:off x="9218149" y="5945889"/>
            <a:ext cx="1371302" cy="451598"/>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Current Sensors</a:t>
            </a:r>
          </a:p>
        </p:txBody>
      </p:sp>
      <p:sp>
        <p:nvSpPr>
          <p:cNvPr id="54" name="Rectangle 53">
            <a:extLst>
              <a:ext uri="{FF2B5EF4-FFF2-40B4-BE49-F238E27FC236}">
                <a16:creationId xmlns:a16="http://schemas.microsoft.com/office/drawing/2014/main" id="{44E724AA-F490-AFAF-3466-3200ED05A56C}"/>
              </a:ext>
            </a:extLst>
          </p:cNvPr>
          <p:cNvSpPr/>
          <p:nvPr/>
        </p:nvSpPr>
        <p:spPr>
          <a:xfrm>
            <a:off x="10701592" y="5945889"/>
            <a:ext cx="1170188" cy="451598"/>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Temperature Sensors</a:t>
            </a:r>
          </a:p>
        </p:txBody>
      </p:sp>
      <p:sp>
        <p:nvSpPr>
          <p:cNvPr id="55" name="Rectangle: Rounded Corners 54">
            <a:extLst>
              <a:ext uri="{FF2B5EF4-FFF2-40B4-BE49-F238E27FC236}">
                <a16:creationId xmlns:a16="http://schemas.microsoft.com/office/drawing/2014/main" id="{D8B842A4-1810-9412-88FD-C1BE649B153E}"/>
              </a:ext>
            </a:extLst>
          </p:cNvPr>
          <p:cNvSpPr/>
          <p:nvPr/>
        </p:nvSpPr>
        <p:spPr>
          <a:xfrm>
            <a:off x="8759599" y="4034953"/>
            <a:ext cx="227624" cy="236253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Rounded Corners 55">
            <a:extLst>
              <a:ext uri="{FF2B5EF4-FFF2-40B4-BE49-F238E27FC236}">
                <a16:creationId xmlns:a16="http://schemas.microsoft.com/office/drawing/2014/main" id="{8B978519-3EF8-E9AB-D94D-1823D374BE5E}"/>
              </a:ext>
            </a:extLst>
          </p:cNvPr>
          <p:cNvSpPr/>
          <p:nvPr/>
        </p:nvSpPr>
        <p:spPr>
          <a:xfrm>
            <a:off x="8738211" y="1325713"/>
            <a:ext cx="249011" cy="236253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Rounded Corners 58">
            <a:extLst>
              <a:ext uri="{FF2B5EF4-FFF2-40B4-BE49-F238E27FC236}">
                <a16:creationId xmlns:a16="http://schemas.microsoft.com/office/drawing/2014/main" id="{4F8688E0-F80E-C8F1-4011-BEC8346A73A5}"/>
              </a:ext>
            </a:extLst>
          </p:cNvPr>
          <p:cNvSpPr/>
          <p:nvPr/>
        </p:nvSpPr>
        <p:spPr>
          <a:xfrm>
            <a:off x="4872792" y="5042809"/>
            <a:ext cx="221332" cy="133894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Rounded Corners 59">
            <a:extLst>
              <a:ext uri="{FF2B5EF4-FFF2-40B4-BE49-F238E27FC236}">
                <a16:creationId xmlns:a16="http://schemas.microsoft.com/office/drawing/2014/main" id="{A91B4E45-CAD0-A5CB-C41A-1184B9D03585}"/>
              </a:ext>
            </a:extLst>
          </p:cNvPr>
          <p:cNvSpPr/>
          <p:nvPr/>
        </p:nvSpPr>
        <p:spPr>
          <a:xfrm>
            <a:off x="4872792" y="1402049"/>
            <a:ext cx="221332" cy="329405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C003EEE5-3CEE-898D-F4C2-9ABFD73A810C}"/>
              </a:ext>
            </a:extLst>
          </p:cNvPr>
          <p:cNvSpPr txBox="1"/>
          <p:nvPr/>
        </p:nvSpPr>
        <p:spPr>
          <a:xfrm rot="16200000">
            <a:off x="-2355262" y="3611493"/>
            <a:ext cx="55670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Industrial Robotic System</a:t>
            </a:r>
          </a:p>
        </p:txBody>
      </p:sp>
      <p:sp>
        <p:nvSpPr>
          <p:cNvPr id="64" name="TextBox 63">
            <a:extLst>
              <a:ext uri="{FF2B5EF4-FFF2-40B4-BE49-F238E27FC236}">
                <a16:creationId xmlns:a16="http://schemas.microsoft.com/office/drawing/2014/main" id="{67797F78-7F45-9846-CA9A-AE2EF2CE8A5C}"/>
              </a:ext>
            </a:extLst>
          </p:cNvPr>
          <p:cNvSpPr txBox="1"/>
          <p:nvPr/>
        </p:nvSpPr>
        <p:spPr>
          <a:xfrm rot="16200000">
            <a:off x="4326940" y="5693907"/>
            <a:ext cx="133971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Others</a:t>
            </a:r>
          </a:p>
        </p:txBody>
      </p:sp>
      <p:sp>
        <p:nvSpPr>
          <p:cNvPr id="65" name="TextBox 64">
            <a:extLst>
              <a:ext uri="{FF2B5EF4-FFF2-40B4-BE49-F238E27FC236}">
                <a16:creationId xmlns:a16="http://schemas.microsoft.com/office/drawing/2014/main" id="{A1E1D5E3-D98B-2E7A-7839-107E422446F0}"/>
              </a:ext>
            </a:extLst>
          </p:cNvPr>
          <p:cNvSpPr txBox="1"/>
          <p:nvPr/>
        </p:nvSpPr>
        <p:spPr>
          <a:xfrm rot="16200000">
            <a:off x="3387357" y="2895775"/>
            <a:ext cx="32188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End Effectors</a:t>
            </a:r>
          </a:p>
        </p:txBody>
      </p:sp>
      <p:sp>
        <p:nvSpPr>
          <p:cNvPr id="66" name="TextBox 65">
            <a:extLst>
              <a:ext uri="{FF2B5EF4-FFF2-40B4-BE49-F238E27FC236}">
                <a16:creationId xmlns:a16="http://schemas.microsoft.com/office/drawing/2014/main" id="{FC04C1C7-6BFF-AF1A-213E-8DA1EC3D0136}"/>
              </a:ext>
            </a:extLst>
          </p:cNvPr>
          <p:cNvSpPr txBox="1"/>
          <p:nvPr/>
        </p:nvSpPr>
        <p:spPr>
          <a:xfrm rot="16200000">
            <a:off x="8195194" y="5222582"/>
            <a:ext cx="133971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Sensors</a:t>
            </a:r>
          </a:p>
        </p:txBody>
      </p:sp>
      <p:sp>
        <p:nvSpPr>
          <p:cNvPr id="67" name="TextBox 66">
            <a:extLst>
              <a:ext uri="{FF2B5EF4-FFF2-40B4-BE49-F238E27FC236}">
                <a16:creationId xmlns:a16="http://schemas.microsoft.com/office/drawing/2014/main" id="{02CE702E-11AD-408C-E9F8-016495B75A1E}"/>
              </a:ext>
            </a:extLst>
          </p:cNvPr>
          <p:cNvSpPr txBox="1"/>
          <p:nvPr/>
        </p:nvSpPr>
        <p:spPr>
          <a:xfrm rot="16200000">
            <a:off x="7799970" y="2365653"/>
            <a:ext cx="214989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Payload Capacity</a:t>
            </a:r>
          </a:p>
        </p:txBody>
      </p:sp>
      <p:sp>
        <p:nvSpPr>
          <p:cNvPr id="2" name="TextBox 1">
            <a:extLst>
              <a:ext uri="{FF2B5EF4-FFF2-40B4-BE49-F238E27FC236}">
                <a16:creationId xmlns:a16="http://schemas.microsoft.com/office/drawing/2014/main" id="{64FD9903-989C-4915-93DA-4752C011F439}"/>
              </a:ext>
            </a:extLst>
          </p:cNvPr>
          <p:cNvSpPr txBox="1"/>
          <p:nvPr/>
        </p:nvSpPr>
        <p:spPr>
          <a:xfrm>
            <a:off x="300039" y="161367"/>
            <a:ext cx="27581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Industrial Robotics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G" sz="1800" b="1"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62B74359-015B-150D-C048-74575C408CEF}"/>
              </a:ext>
            </a:extLst>
          </p:cNvPr>
          <p:cNvSpPr txBox="1"/>
          <p:nvPr/>
        </p:nvSpPr>
        <p:spPr>
          <a:xfrm>
            <a:off x="300039" y="643208"/>
            <a:ext cx="6354761" cy="307777"/>
          </a:xfrm>
          <a:prstGeom prst="rect">
            <a:avLst/>
          </a:prstGeom>
          <a:noFill/>
        </p:spPr>
        <p:txBody>
          <a:bodyPr wrap="square" rtlCol="0">
            <a:spAutoFit/>
          </a:bodyPr>
          <a:lstStyle/>
          <a:p>
            <a:r>
              <a:rPr lang="en-US" sz="1400" b="1" dirty="0">
                <a:solidFill>
                  <a:srgbClr val="4472C4">
                    <a:lumMod val="50000"/>
                  </a:srgbClr>
                </a:solidFill>
                <a:latin typeface="Arial" panose="020B0604020202020204" pitchFamily="34" charset="0"/>
                <a:cs typeface="Arial" panose="020B0604020202020204" pitchFamily="34" charset="0"/>
              </a:rPr>
              <a:t>Industrial Robotics| Industrial Robotic System</a:t>
            </a:r>
          </a:p>
        </p:txBody>
      </p:sp>
    </p:spTree>
    <p:extLst>
      <p:ext uri="{BB962C8B-B14F-4D97-AF65-F5344CB8AC3E}">
        <p14:creationId xmlns:p14="http://schemas.microsoft.com/office/powerpoint/2010/main" val="2073143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1871</TotalTime>
  <Words>2835</Words>
  <Application>Microsoft Office PowerPoint</Application>
  <PresentationFormat>Widescreen</PresentationFormat>
  <Paragraphs>363</Paragraphs>
  <Slides>14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Calibri</vt:lpstr>
      <vt:lpstr>Calibri Light</vt:lpstr>
      <vt:lpstr>Verdana</vt:lpstr>
      <vt:lpstr>Office Theme</vt:lpstr>
      <vt:lpstr>1_Office Theme</vt:lpstr>
      <vt:lpstr>        Case Assessment| Industrial Robotics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LIGHT BUSINESS MODEL | Industrial Robotics</dc:title>
  <dc:creator>Ankit Singh</dc:creator>
  <cp:lastModifiedBy>Ankit Singh</cp:lastModifiedBy>
  <cp:revision>18</cp:revision>
  <dcterms:created xsi:type="dcterms:W3CDTF">2023-08-20T08:16:55Z</dcterms:created>
  <dcterms:modified xsi:type="dcterms:W3CDTF">2023-08-21T16:58:10Z</dcterms:modified>
</cp:coreProperties>
</file>